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738" r:id="rId2"/>
    <p:sldId id="708" r:id="rId3"/>
    <p:sldId id="709" r:id="rId4"/>
    <p:sldId id="710" r:id="rId5"/>
    <p:sldId id="712" r:id="rId6"/>
    <p:sldId id="711" r:id="rId7"/>
    <p:sldId id="713" r:id="rId8"/>
    <p:sldId id="739" r:id="rId9"/>
    <p:sldId id="740" r:id="rId10"/>
    <p:sldId id="741" r:id="rId11"/>
    <p:sldId id="714" r:id="rId12"/>
    <p:sldId id="716" r:id="rId13"/>
    <p:sldId id="715" r:id="rId14"/>
    <p:sldId id="717" r:id="rId15"/>
    <p:sldId id="719" r:id="rId16"/>
    <p:sldId id="721" r:id="rId17"/>
    <p:sldId id="720" r:id="rId18"/>
    <p:sldId id="722" r:id="rId19"/>
    <p:sldId id="723" r:id="rId20"/>
    <p:sldId id="724" r:id="rId21"/>
    <p:sldId id="742" r:id="rId22"/>
    <p:sldId id="743" r:id="rId23"/>
    <p:sldId id="744" r:id="rId24"/>
    <p:sldId id="745" r:id="rId25"/>
    <p:sldId id="746" r:id="rId26"/>
    <p:sldId id="747" r:id="rId27"/>
    <p:sldId id="748" r:id="rId28"/>
    <p:sldId id="749" r:id="rId29"/>
    <p:sldId id="750" r:id="rId30"/>
    <p:sldId id="751" r:id="rId31"/>
    <p:sldId id="752" r:id="rId32"/>
    <p:sldId id="753" r:id="rId33"/>
    <p:sldId id="754" r:id="rId34"/>
    <p:sldId id="755" r:id="rId35"/>
    <p:sldId id="756" r:id="rId36"/>
    <p:sldId id="757" r:id="rId37"/>
    <p:sldId id="758" r:id="rId38"/>
    <p:sldId id="759" r:id="rId39"/>
    <p:sldId id="760" r:id="rId4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99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6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31.xml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7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5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9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5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Warum brauchen wir NMOS und </a:t>
            </a:r>
            <a:r>
              <a:rPr lang="de-DE" sz="2000" dirty="0" smtClean="0"/>
              <a:t>PMOS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Stromquellen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6" name="Gerade Verbindung 185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Gleichschenkliges Dreieck 16"/>
          <p:cNvSpPr/>
          <p:nvPr/>
        </p:nvSpPr>
        <p:spPr bwMode="auto">
          <a:xfrm flipV="1">
            <a:off x="19812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447800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5240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6002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Gleichschenkliges Dreieck 54"/>
          <p:cNvSpPr/>
          <p:nvPr/>
        </p:nvSpPr>
        <p:spPr bwMode="auto">
          <a:xfrm flipV="1">
            <a:off x="14478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3048000" y="4343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3048000" y="4572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Gleichschenkliges Dreieck 57"/>
          <p:cNvSpPr/>
          <p:nvPr/>
        </p:nvSpPr>
        <p:spPr bwMode="auto">
          <a:xfrm flipV="1">
            <a:off x="31242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>
            <a:stCxn id="57" idx="4"/>
            <a:endCxn id="58" idx="3"/>
          </p:cNvCxnSpPr>
          <p:nvPr/>
        </p:nvCxnSpPr>
        <p:spPr bwMode="auto">
          <a:xfrm>
            <a:off x="32766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2766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95800" y="259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3434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4196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4958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5943600" y="2667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5943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>
            <a:stCxn id="78" idx="4"/>
          </p:cNvCxnSpPr>
          <p:nvPr/>
        </p:nvCxnSpPr>
        <p:spPr bwMode="auto">
          <a:xfrm>
            <a:off x="6172200" y="3352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172200" y="2514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5943600" y="2514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4495800" y="2590800"/>
            <a:ext cx="533400" cy="762000"/>
            <a:chOff x="1600200" y="4419600"/>
            <a:chExt cx="533400" cy="762000"/>
          </a:xfrm>
        </p:grpSpPr>
        <p:sp>
          <p:nvSpPr>
            <p:cNvPr id="8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3" name="Gerade Verbindung 92"/>
          <p:cNvCxnSpPr/>
          <p:nvPr/>
        </p:nvCxnSpPr>
        <p:spPr bwMode="auto">
          <a:xfrm>
            <a:off x="4191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4800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46482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600200" y="47244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1600200" y="2743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feld 148"/>
          <p:cNvSpPr txBox="1"/>
          <p:nvPr/>
        </p:nvSpPr>
        <p:spPr>
          <a:xfrm>
            <a:off x="4685928" y="4724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219200" y="2895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" name="Bogen 1"/>
          <p:cNvSpPr/>
          <p:nvPr/>
        </p:nvSpPr>
        <p:spPr bwMode="auto">
          <a:xfrm rot="5400000">
            <a:off x="266700" y="1333500"/>
            <a:ext cx="3962400" cy="2819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1600200" y="29718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767674"/>
              </p:ext>
            </p:extLst>
          </p:nvPr>
        </p:nvGraphicFramePr>
        <p:xfrm>
          <a:off x="3810000" y="23622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23" name="Formel" r:id="rId4" imgW="1752480" imgH="393480" progId="Equation.3">
                  <p:embed/>
                </p:oleObj>
              </mc:Choice>
              <mc:Fallback>
                <p:oleObj name="Formel" r:id="rId4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622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feld 36"/>
          <p:cNvSpPr txBox="1"/>
          <p:nvPr/>
        </p:nvSpPr>
        <p:spPr>
          <a:xfrm>
            <a:off x="2379032" y="487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1600200" y="4419600"/>
            <a:ext cx="762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44356"/>
              </p:ext>
            </p:extLst>
          </p:nvPr>
        </p:nvGraphicFramePr>
        <p:xfrm>
          <a:off x="457200" y="4724400"/>
          <a:ext cx="10668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24" name="Formel" r:id="rId6" imgW="622080" imgH="228600" progId="Equation.3">
                  <p:embed/>
                </p:oleObj>
              </mc:Choice>
              <mc:Fallback>
                <p:oleObj name="Formel" r:id="rId6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1066800" cy="392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8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32766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2766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7338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3429000" y="43434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76600" y="39624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50292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9624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47244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953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 flipV="1">
            <a:off x="3276600" y="5334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60960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3021722" y="53340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64008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61722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mit Pfeil 179"/>
          <p:cNvCxnSpPr/>
          <p:nvPr/>
        </p:nvCxnSpPr>
        <p:spPr bwMode="auto">
          <a:xfrm>
            <a:off x="3657600" y="61722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>
            <a:off x="3657600" y="4419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1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4191000" y="5715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mit Pfeil 85"/>
          <p:cNvCxnSpPr/>
          <p:nvPr/>
        </p:nvCxnSpPr>
        <p:spPr bwMode="auto">
          <a:xfrm flipV="1">
            <a:off x="4191000" y="62484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4191000" y="5791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UB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4038600" y="6248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51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31" name="Flussdiagramm: Prozess 30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Flussdiagramm: Prozess 31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Flussdiagramm: Prozess 32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Flussdiagramm: Prozess 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038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553816" y="1828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2" name="Gruppieren 41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uppieren 46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Textfeld 51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3124200" y="2667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" name="Gruppieren 55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endCxn id="63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stCxn id="3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619292"/>
              </p:ext>
            </p:extLst>
          </p:nvPr>
        </p:nvGraphicFramePr>
        <p:xfrm>
          <a:off x="5867400" y="1828800"/>
          <a:ext cx="19145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53" name="Formel" r:id="rId4" imgW="1117440" imgH="241200" progId="Equation.3">
                  <p:embed/>
                </p:oleObj>
              </mc:Choice>
              <mc:Fallback>
                <p:oleObj name="Formel" r:id="rId4" imgW="1117440" imgH="24120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28800"/>
                        <a:ext cx="1914525" cy="4127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feld 65"/>
          <p:cNvSpPr txBox="1"/>
          <p:nvPr/>
        </p:nvSpPr>
        <p:spPr>
          <a:xfrm>
            <a:off x="4343400" y="41148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  <p:graphicFrame>
        <p:nvGraphicFramePr>
          <p:cNvPr id="67" name="Objek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618872"/>
              </p:ext>
            </p:extLst>
          </p:nvPr>
        </p:nvGraphicFramePr>
        <p:xfrm>
          <a:off x="5867400" y="3429000"/>
          <a:ext cx="26543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54" name="Formel" r:id="rId6" imgW="1549080" imgH="444240" progId="Equation.3">
                  <p:embed/>
                </p:oleObj>
              </mc:Choice>
              <mc:Fallback>
                <p:oleObj name="Formel" r:id="rId6" imgW="1549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2654300" cy="7604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 Verbindung mit Pfeil 4"/>
          <p:cNvCxnSpPr/>
          <p:nvPr/>
        </p:nvCxnSpPr>
        <p:spPr bwMode="auto">
          <a:xfrm flipV="1">
            <a:off x="4495800" y="2667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0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639577"/>
              </p:ext>
            </p:extLst>
          </p:nvPr>
        </p:nvGraphicFramePr>
        <p:xfrm>
          <a:off x="3265488" y="4419600"/>
          <a:ext cx="53308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55" name="Formel" r:id="rId8" imgW="3111480" imgH="469800" progId="Equation.3">
                  <p:embed/>
                </p:oleObj>
              </mc:Choice>
              <mc:Fallback>
                <p:oleObj name="Formel" r:id="rId8" imgW="3111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4419600"/>
                        <a:ext cx="5330825" cy="803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Gerade Verbindung mit Pfeil 15"/>
          <p:cNvCxnSpPr/>
          <p:nvPr/>
        </p:nvCxnSpPr>
        <p:spPr bwMode="auto">
          <a:xfrm>
            <a:off x="35814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3581400" y="3810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581400" y="4038600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UB = - (</a:t>
            </a:r>
            <a:r>
              <a:rPr lang="de-DE" dirty="0" err="1" smtClean="0"/>
              <a:t>Vgs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)/n</a:t>
            </a:r>
            <a:endParaRPr lang="de-DE" dirty="0"/>
          </a:p>
        </p:txBody>
      </p:sp>
      <p:sp>
        <p:nvSpPr>
          <p:cNvPr id="20" name="Freihandform 19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953000" y="3048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67"/>
              </p:ext>
            </p:extLst>
          </p:nvPr>
        </p:nvGraphicFramePr>
        <p:xfrm>
          <a:off x="2263775" y="4768850"/>
          <a:ext cx="4222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00" name="Formel" r:id="rId4" imgW="2463480" imgH="253800" progId="Equation.3">
                  <p:embed/>
                </p:oleObj>
              </mc:Choice>
              <mc:Fallback>
                <p:oleObj name="Formel" r:id="rId4" imgW="2463480" imgH="253800" progId="Equation.3">
                  <p:embed/>
                  <p:pic>
                    <p:nvPicPr>
                      <p:cNvPr id="0" name="Objek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4768850"/>
                        <a:ext cx="4222750" cy="434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4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Gerade Verbindung mit Pfeil 15"/>
          <p:cNvCxnSpPr/>
          <p:nvPr/>
        </p:nvCxnSpPr>
        <p:spPr bwMode="auto">
          <a:xfrm>
            <a:off x="5181600" y="3276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5181600" y="3810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39146" y="3429000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UB = - (</a:t>
            </a:r>
            <a:r>
              <a:rPr lang="de-DE" dirty="0" err="1" smtClean="0"/>
              <a:t>Vgd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)/n</a:t>
            </a:r>
            <a:endParaRPr lang="de-DE" dirty="0"/>
          </a:p>
        </p:txBody>
      </p:sp>
      <p:sp>
        <p:nvSpPr>
          <p:cNvPr id="20" name="Freihandform 19"/>
          <p:cNvSpPr/>
          <p:nvPr/>
        </p:nvSpPr>
        <p:spPr bwMode="auto">
          <a:xfrm flipH="1">
            <a:off x="3667125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953000" y="3048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722712"/>
              </p:ext>
            </p:extLst>
          </p:nvPr>
        </p:nvGraphicFramePr>
        <p:xfrm>
          <a:off x="2263775" y="4768850"/>
          <a:ext cx="4222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33" name="Formel" r:id="rId4" imgW="2463480" imgH="253800" progId="Equation.3">
                  <p:embed/>
                </p:oleObj>
              </mc:Choice>
              <mc:Fallback>
                <p:oleObj name="Formel" r:id="rId4" imgW="2463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4768850"/>
                        <a:ext cx="4222750" cy="434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9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Gerade Verbindung mit Pfeil 15"/>
          <p:cNvCxnSpPr/>
          <p:nvPr/>
        </p:nvCxnSpPr>
        <p:spPr bwMode="auto">
          <a:xfrm>
            <a:off x="5181600" y="3276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5181600" y="3810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139146" y="3429000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UB = - (</a:t>
            </a:r>
            <a:r>
              <a:rPr lang="de-DE" dirty="0" err="1" smtClean="0"/>
              <a:t>Vgd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)/n</a:t>
            </a:r>
            <a:endParaRPr lang="de-DE" dirty="0"/>
          </a:p>
        </p:txBody>
      </p:sp>
      <p:sp>
        <p:nvSpPr>
          <p:cNvPr id="20" name="Freihandform 19"/>
          <p:cNvSpPr/>
          <p:nvPr/>
        </p:nvSpPr>
        <p:spPr bwMode="auto">
          <a:xfrm flipH="1">
            <a:off x="3667125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953000" y="3048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15580"/>
              </p:ext>
            </p:extLst>
          </p:nvPr>
        </p:nvGraphicFramePr>
        <p:xfrm>
          <a:off x="3209925" y="4791075"/>
          <a:ext cx="23288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4" name="Formel" r:id="rId4" imgW="1358640" imgH="228600" progId="Equation.3">
                  <p:embed/>
                </p:oleObj>
              </mc:Choice>
              <mc:Fallback>
                <p:oleObj name="Formel" r:id="rId4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4791075"/>
                        <a:ext cx="2328863" cy="390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ihandform 22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3276600" y="3810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V="1">
            <a:off x="3733800" y="3733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V="1">
            <a:off x="3962400" y="3733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4724400" y="3733800"/>
            <a:ext cx="22860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4953000" y="44196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953000" y="4114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845812"/>
              </p:ext>
            </p:extLst>
          </p:nvPr>
        </p:nvGraphicFramePr>
        <p:xfrm>
          <a:off x="1143000" y="4648200"/>
          <a:ext cx="39385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95" name="Formel" r:id="rId4" imgW="2298600" imgH="253800" progId="Equation.3">
                  <p:embed/>
                </p:oleObj>
              </mc:Choice>
              <mc:Fallback>
                <p:oleObj name="Formel" r:id="rId4" imgW="229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8200"/>
                        <a:ext cx="3938587" cy="434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714728"/>
              </p:ext>
            </p:extLst>
          </p:nvPr>
        </p:nvGraphicFramePr>
        <p:xfrm>
          <a:off x="1143000" y="5257800"/>
          <a:ext cx="36988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96" name="Formel" r:id="rId6" imgW="2158920" imgH="253800" progId="Equation.3">
                  <p:embed/>
                </p:oleObj>
              </mc:Choice>
              <mc:Fallback>
                <p:oleObj name="Formel" r:id="rId6" imgW="2158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3698875" cy="434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ihandform 24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3276600" y="3810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V="1">
            <a:off x="3733800" y="3733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V="1">
            <a:off x="3962400" y="3733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4724400" y="3733800"/>
            <a:ext cx="22860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4953000" y="44196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953000" y="4114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476662"/>
              </p:ext>
            </p:extLst>
          </p:nvPr>
        </p:nvGraphicFramePr>
        <p:xfrm>
          <a:off x="968375" y="5138738"/>
          <a:ext cx="40465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19" name="Formel" r:id="rId4" imgW="2361960" imgH="393480" progId="Equation.3">
                  <p:embed/>
                </p:oleObj>
              </mc:Choice>
              <mc:Fallback>
                <p:oleObj name="Formel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138738"/>
                        <a:ext cx="4046538" cy="673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ihandform 24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404099"/>
              </p:ext>
            </p:extLst>
          </p:nvPr>
        </p:nvGraphicFramePr>
        <p:xfrm>
          <a:off x="968375" y="5138738"/>
          <a:ext cx="40465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5" name="Formel" r:id="rId4" imgW="2361960" imgH="393480" progId="Equation.3">
                  <p:embed/>
                </p:oleObj>
              </mc:Choice>
              <mc:Fallback>
                <p:oleObj name="Formel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138738"/>
                        <a:ext cx="4046538" cy="673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963554"/>
              </p:ext>
            </p:extLst>
          </p:nvPr>
        </p:nvGraphicFramePr>
        <p:xfrm>
          <a:off x="4876800" y="16764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6" name="Formel" r:id="rId6" imgW="1752600" imgH="393700" progId="Equation.3">
                  <p:embed/>
                </p:oleObj>
              </mc:Choice>
              <mc:Fallback>
                <p:oleObj name="Formel" r:id="rId6" imgW="1752600" imgH="39370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817937"/>
              </p:ext>
            </p:extLst>
          </p:nvPr>
        </p:nvGraphicFramePr>
        <p:xfrm>
          <a:off x="304800" y="1143000"/>
          <a:ext cx="5715000" cy="416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7" name="Graph" r:id="rId8" imgW="3972960" imgH="2897280" progId="Origin50.Graph">
                  <p:embed/>
                </p:oleObj>
              </mc:Choice>
              <mc:Fallback>
                <p:oleObj name="Graph" r:id="rId8" imgW="3972960" imgH="2897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1143000"/>
                        <a:ext cx="5715000" cy="4166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Gerade Verbindung mit Pfeil 5"/>
          <p:cNvCxnSpPr/>
          <p:nvPr/>
        </p:nvCxnSpPr>
        <p:spPr bwMode="auto">
          <a:xfrm flipH="1">
            <a:off x="4419600" y="2362200"/>
            <a:ext cx="3810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2209800" y="4343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2590800" y="3657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2590800" y="3581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3581400" y="2743200"/>
            <a:ext cx="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H="1">
            <a:off x="2362200" y="3048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rot="10800000" flipH="1">
            <a:off x="3581400" y="3228201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057400" y="2743200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Schwache </a:t>
            </a:r>
            <a:r>
              <a:rPr lang="de-DE" dirty="0"/>
              <a:t>I</a:t>
            </a:r>
            <a:r>
              <a:rPr lang="de-DE" dirty="0" smtClean="0"/>
              <a:t>nversion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708037" y="3228201"/>
            <a:ext cx="1293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Starke </a:t>
            </a:r>
            <a:r>
              <a:rPr lang="de-DE" dirty="0"/>
              <a:t>I</a:t>
            </a:r>
            <a:r>
              <a:rPr lang="de-DE" dirty="0" smtClean="0"/>
              <a:t>nversion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58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NMOS und PMOS Kennlinien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PMOS </a:t>
            </a:r>
            <a:r>
              <a:rPr lang="de-DE" sz="1400" dirty="0" smtClean="0"/>
              <a:t>und NMOS </a:t>
            </a:r>
            <a:r>
              <a:rPr lang="de-DE" sz="1400" dirty="0"/>
              <a:t>Kennlinien </a:t>
            </a:r>
            <a:r>
              <a:rPr lang="de-DE" sz="1400" dirty="0" smtClean="0"/>
              <a:t>sind gleich aber die </a:t>
            </a:r>
            <a:r>
              <a:rPr lang="de-DE" sz="1400" dirty="0"/>
              <a:t>Indizes bei den Spannungen und Strömen sollen vertauscht werden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grpSp>
        <p:nvGrpSpPr>
          <p:cNvPr id="19" name="Gruppieren 256"/>
          <p:cNvGrpSpPr>
            <a:grpSpLocks/>
          </p:cNvGrpSpPr>
          <p:nvPr/>
        </p:nvGrpSpPr>
        <p:grpSpPr bwMode="auto">
          <a:xfrm>
            <a:off x="1371600" y="1905000"/>
            <a:ext cx="533400" cy="762000"/>
            <a:chOff x="2209800" y="3200400"/>
            <a:chExt cx="533400" cy="762000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0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22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26" name="Gerade Verbindung 259"/>
            <p:cNvCxnSpPr>
              <a:cxnSpLocks noChangeShapeType="1"/>
              <a:stCxn id="22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51"/>
          <p:cNvGrpSpPr>
            <a:grpSpLocks/>
          </p:cNvGrpSpPr>
          <p:nvPr/>
        </p:nvGrpSpPr>
        <p:grpSpPr bwMode="auto">
          <a:xfrm rot="16200000">
            <a:off x="1333500" y="4610100"/>
            <a:ext cx="762000" cy="381000"/>
            <a:chOff x="1872" y="1776"/>
            <a:chExt cx="480" cy="240"/>
          </a:xfrm>
        </p:grpSpPr>
        <p:sp>
          <p:nvSpPr>
            <p:cNvPr id="36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0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1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2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1143000" y="1752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162236" y="2057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1143000" y="48284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1162236" y="51332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2362852" y="1905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2362852" y="4419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362852" y="2133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362852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766066" y="1905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737062" y="4953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V1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V="1">
            <a:off x="1905000" y="144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 flipH="1">
            <a:off x="914400" y="1447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19050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H="1">
            <a:off x="914400" y="5638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1862521" y="2133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V2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1862521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V2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1885764" y="1981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905000" y="22860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1885764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905000" y="4800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3886200" y="31242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3886200" y="11430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3886200" y="26670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5029200" y="2362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Freihandform 75"/>
          <p:cNvSpPr/>
          <p:nvPr/>
        </p:nvSpPr>
        <p:spPr bwMode="auto">
          <a:xfrm>
            <a:off x="4343400" y="23622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7010400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657600" y="12954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5181600" y="2057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V1</a:t>
            </a:r>
            <a:endParaRPr lang="de-DE" dirty="0"/>
          </a:p>
        </p:txBody>
      </p:sp>
      <p:cxnSp>
        <p:nvCxnSpPr>
          <p:cNvPr id="81" name="Gerade Verbindung mit Pfeil 80"/>
          <p:cNvCxnSpPr/>
          <p:nvPr/>
        </p:nvCxnSpPr>
        <p:spPr bwMode="auto">
          <a:xfrm>
            <a:off x="3886200" y="56388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V="1">
            <a:off x="3886200" y="36576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3886200" y="51816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5029200" y="48768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Freihandform 84"/>
          <p:cNvSpPr/>
          <p:nvPr/>
        </p:nvSpPr>
        <p:spPr bwMode="auto">
          <a:xfrm>
            <a:off x="4343400" y="48768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70104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V2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3657600" y="38100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51816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65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569798"/>
              </p:ext>
            </p:extLst>
          </p:nvPr>
        </p:nvGraphicFramePr>
        <p:xfrm>
          <a:off x="609600" y="2462213"/>
          <a:ext cx="2609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2" name="Formel" r:id="rId4" imgW="1523880" imgH="253800" progId="Equation.3">
                  <p:embed/>
                </p:oleObj>
              </mc:Choice>
              <mc:Fallback>
                <p:oleObj name="Formel" r:id="rId4" imgW="1523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62213"/>
                        <a:ext cx="2609850" cy="4333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855217"/>
              </p:ext>
            </p:extLst>
          </p:nvPr>
        </p:nvGraphicFramePr>
        <p:xfrm>
          <a:off x="1055688" y="1371600"/>
          <a:ext cx="21113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3" name="Formel" r:id="rId6" imgW="1231560" imgH="393480" progId="Equation.3">
                  <p:embed/>
                </p:oleObj>
              </mc:Choice>
              <mc:Fallback>
                <p:oleObj name="Formel" r:id="rId6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371600"/>
                        <a:ext cx="2111375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110232"/>
              </p:ext>
            </p:extLst>
          </p:nvPr>
        </p:nvGraphicFramePr>
        <p:xfrm>
          <a:off x="3810000" y="1600200"/>
          <a:ext cx="21542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4" name="Formel" r:id="rId8" imgW="1257120" imgH="266400" progId="Equation.3">
                  <p:embed/>
                </p:oleObj>
              </mc:Choice>
              <mc:Fallback>
                <p:oleObj name="Formel" r:id="rId8" imgW="12571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2154237" cy="457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82265"/>
              </p:ext>
            </p:extLst>
          </p:nvPr>
        </p:nvGraphicFramePr>
        <p:xfrm>
          <a:off x="3810000" y="2514600"/>
          <a:ext cx="16970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5" name="Formel" r:id="rId10" imgW="990360" imgH="228600" progId="Equation.3">
                  <p:embed/>
                </p:oleObj>
              </mc:Choice>
              <mc:Fallback>
                <p:oleObj name="Formel" r:id="rId10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14600"/>
                        <a:ext cx="1697038" cy="3921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/>
          <p:nvPr/>
        </p:nvSpPr>
        <p:spPr bwMode="auto">
          <a:xfrm>
            <a:off x="2133600" y="4267200"/>
            <a:ext cx="5334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00200" y="4495800"/>
            <a:ext cx="1600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2819400" y="47244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97161"/>
              </p:ext>
            </p:extLst>
          </p:nvPr>
        </p:nvGraphicFramePr>
        <p:xfrm>
          <a:off x="304800" y="5486400"/>
          <a:ext cx="21542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6" name="Formel" r:id="rId12" imgW="1257120" imgH="266400" progId="Equation.3">
                  <p:embed/>
                </p:oleObj>
              </mc:Choice>
              <mc:Fallback>
                <p:oleObj name="Formel" r:id="rId12" imgW="12571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86400"/>
                        <a:ext cx="2154237" cy="457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hteck 18"/>
          <p:cNvSpPr/>
          <p:nvPr/>
        </p:nvSpPr>
        <p:spPr bwMode="auto">
          <a:xfrm>
            <a:off x="5791200" y="3429000"/>
            <a:ext cx="228600" cy="3276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5257800" y="3657600"/>
            <a:ext cx="1295400" cy="2819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5410200" y="3810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172200" y="3810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5410200" y="4191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6172200" y="4191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5410200" y="4572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172200" y="4572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6172200" y="4953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6172200" y="4953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5410200" y="5334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6172200" y="5334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5410200" y="5715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6172200" y="5715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172200" y="60960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82265"/>
              </p:ext>
            </p:extLst>
          </p:nvPr>
        </p:nvGraphicFramePr>
        <p:xfrm>
          <a:off x="6705600" y="3657600"/>
          <a:ext cx="16970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7" name="Formel" r:id="rId13" imgW="990360" imgH="228600" progId="Equation.3">
                  <p:embed/>
                </p:oleObj>
              </mc:Choice>
              <mc:Fallback>
                <p:oleObj name="Formel" r:id="rId13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657600"/>
                        <a:ext cx="1697038" cy="3921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3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Substrateffekt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sp>
        <p:nvSpPr>
          <p:cNvPr id="31" name="Flussdiagramm: Prozess 30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Flussdiagramm: Prozess 31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Flussdiagramm: Prozess 32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Flussdiagramm: Prozess 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038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553816" y="1828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2" name="Gruppieren 41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uppieren 46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Textfeld 51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3124200" y="2667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" name="Gruppieren 55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endCxn id="63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stCxn id="3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4064248" y="1524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4038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71" name="Rechteck 70"/>
          <p:cNvSpPr/>
          <p:nvPr/>
        </p:nvSpPr>
        <p:spPr bwMode="auto">
          <a:xfrm>
            <a:off x="4038600" y="2667000"/>
            <a:ext cx="16764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Substrateffekt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31" name="Flussdiagramm: Prozess 30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Flussdiagramm: Prozess 31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Flussdiagramm: Prozess 32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Flussdiagramm: Prozess 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884937" y="3429000"/>
            <a:ext cx="859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-1.0V-Vsb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553816" y="1828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2" name="Gruppieren 41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uppieren 46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Textfeld 51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>
            <a:stCxn id="67" idx="0"/>
          </p:cNvCxnSpPr>
          <p:nvPr/>
        </p:nvCxnSpPr>
        <p:spPr bwMode="auto">
          <a:xfrm flipV="1">
            <a:off x="3124200" y="2667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" name="Gruppieren 55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endCxn id="63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stCxn id="3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4064248" y="1524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4038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67" name="Ellipse 66"/>
          <p:cNvSpPr/>
          <p:nvPr/>
        </p:nvSpPr>
        <p:spPr bwMode="auto">
          <a:xfrm>
            <a:off x="29718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2667001" y="2667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Vsb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772318"/>
              </p:ext>
            </p:extLst>
          </p:nvPr>
        </p:nvGraphicFramePr>
        <p:xfrm>
          <a:off x="6138863" y="3941763"/>
          <a:ext cx="21097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6" name="Formel" r:id="rId4" imgW="1231560" imgH="469800" progId="Equation.3">
                  <p:embed/>
                </p:oleObj>
              </mc:Choice>
              <mc:Fallback>
                <p:oleObj name="Formel" r:id="rId4" imgW="1231560" imgH="469800" progId="Equation.3">
                  <p:embed/>
                  <p:pic>
                    <p:nvPicPr>
                      <p:cNvPr id="0" name="Objek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3" y="3941763"/>
                        <a:ext cx="2109787" cy="803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 flipH="1" flipV="1">
            <a:off x="5029200" y="2667000"/>
            <a:ext cx="106680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3124200" y="2667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1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Substrateffekt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31" name="Flussdiagramm: Prozess 30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Flussdiagramm: Prozess 31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Flussdiagramm: Prozess 32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Flussdiagramm: Prozess 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884937" y="3429000"/>
            <a:ext cx="859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-1.0V-Vsb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2" name="Gruppieren 41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43" name="Gerade Verbindung 4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uppieren 46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48" name="Gerade Verbindung 4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Textfeld 51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>
            <a:stCxn id="67" idx="0"/>
          </p:cNvCxnSpPr>
          <p:nvPr/>
        </p:nvCxnSpPr>
        <p:spPr bwMode="auto">
          <a:xfrm flipV="1">
            <a:off x="3124200" y="2667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" name="Gruppieren 55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Gerade Verbindung 60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endCxn id="63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stCxn id="3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4064248" y="1524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4038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67" name="Ellipse 66"/>
          <p:cNvSpPr/>
          <p:nvPr/>
        </p:nvSpPr>
        <p:spPr bwMode="auto">
          <a:xfrm>
            <a:off x="2971800" y="2895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2667001" y="2667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Vsb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882246"/>
              </p:ext>
            </p:extLst>
          </p:nvPr>
        </p:nvGraphicFramePr>
        <p:xfrm>
          <a:off x="6096000" y="3962400"/>
          <a:ext cx="6953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8" name="Formel" r:id="rId4" imgW="406080" imgH="228600" progId="Equation.3">
                  <p:embed/>
                </p:oleObj>
              </mc:Choice>
              <mc:Fallback>
                <p:oleObj name="Formel" r:id="rId4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62400"/>
                        <a:ext cx="695325" cy="390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 flipH="1" flipV="1">
            <a:off x="5029200" y="2667000"/>
            <a:ext cx="106680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6" name="Objek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0585"/>
              </p:ext>
            </p:extLst>
          </p:nvPr>
        </p:nvGraphicFramePr>
        <p:xfrm>
          <a:off x="1676400" y="1362075"/>
          <a:ext cx="13922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9" name="Formel" r:id="rId6" imgW="812520" imgH="457200" progId="Equation.3">
                  <p:embed/>
                </p:oleObj>
              </mc:Choice>
              <mc:Fallback>
                <p:oleObj name="Formel" r:id="rId6" imgW="812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62075"/>
                        <a:ext cx="1392238" cy="7810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hteck 70"/>
          <p:cNvSpPr/>
          <p:nvPr/>
        </p:nvSpPr>
        <p:spPr bwMode="auto">
          <a:xfrm>
            <a:off x="4038600" y="2667000"/>
            <a:ext cx="16764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124200" y="1905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124200" y="2667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3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Substrateffekt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pSp>
        <p:nvGrpSpPr>
          <p:cNvPr id="73" name="Group 51"/>
          <p:cNvGrpSpPr>
            <a:grpSpLocks/>
          </p:cNvGrpSpPr>
          <p:nvPr/>
        </p:nvGrpSpPr>
        <p:grpSpPr bwMode="auto">
          <a:xfrm rot="16200000">
            <a:off x="1333500" y="4610100"/>
            <a:ext cx="762000" cy="381000"/>
            <a:chOff x="1872" y="1776"/>
            <a:chExt cx="480" cy="240"/>
          </a:xfrm>
        </p:grpSpPr>
        <p:sp>
          <p:nvSpPr>
            <p:cNvPr id="74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57134"/>
              </p:ext>
            </p:extLst>
          </p:nvPr>
        </p:nvGraphicFramePr>
        <p:xfrm>
          <a:off x="5018088" y="838200"/>
          <a:ext cx="39401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99" name="Formel" r:id="rId4" imgW="2298600" imgH="393480" progId="Equation.3">
                  <p:embed/>
                </p:oleObj>
              </mc:Choice>
              <mc:Fallback>
                <p:oleObj name="Formel" r:id="rId4" imgW="2298600" imgH="39348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838200"/>
                        <a:ext cx="3940175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568507"/>
              </p:ext>
            </p:extLst>
          </p:nvPr>
        </p:nvGraphicFramePr>
        <p:xfrm>
          <a:off x="5029200" y="1752600"/>
          <a:ext cx="39401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0" name="Formel" r:id="rId6" imgW="2298600" imgH="393480" progId="Equation.3">
                  <p:embed/>
                </p:oleObj>
              </mc:Choice>
              <mc:Fallback>
                <p:oleObj name="Formel" r:id="rId6" imgW="229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752600"/>
                        <a:ext cx="3940175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Gerade Verbindung 5"/>
          <p:cNvCxnSpPr/>
          <p:nvPr/>
        </p:nvCxnSpPr>
        <p:spPr bwMode="auto">
          <a:xfrm>
            <a:off x="175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752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362200" y="4800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1371600" y="4800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2381436" y="5257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90836" y="52578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0574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oup 51"/>
          <p:cNvGrpSpPr>
            <a:grpSpLocks/>
          </p:cNvGrpSpPr>
          <p:nvPr/>
        </p:nvGrpSpPr>
        <p:grpSpPr bwMode="auto">
          <a:xfrm rot="16200000">
            <a:off x="4229100" y="4610100"/>
            <a:ext cx="762000" cy="381000"/>
            <a:chOff x="1872" y="1776"/>
            <a:chExt cx="480" cy="240"/>
          </a:xfrm>
        </p:grpSpPr>
        <p:sp>
          <p:nvSpPr>
            <p:cNvPr id="86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93" name="Group 51"/>
          <p:cNvGrpSpPr>
            <a:grpSpLocks/>
          </p:cNvGrpSpPr>
          <p:nvPr/>
        </p:nvGrpSpPr>
        <p:grpSpPr bwMode="auto">
          <a:xfrm rot="16200000">
            <a:off x="5600700" y="4610100"/>
            <a:ext cx="762000" cy="381000"/>
            <a:chOff x="1872" y="1776"/>
            <a:chExt cx="480" cy="240"/>
          </a:xfrm>
        </p:grpSpPr>
        <p:sp>
          <p:nvSpPr>
            <p:cNvPr id="94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5" name="Gerade Verbindung 14"/>
          <p:cNvCxnSpPr/>
          <p:nvPr/>
        </p:nvCxnSpPr>
        <p:spPr bwMode="auto">
          <a:xfrm>
            <a:off x="46482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>
            <a:endCxn id="92" idx="1"/>
          </p:cNvCxnSpPr>
          <p:nvPr/>
        </p:nvCxnSpPr>
        <p:spPr bwMode="auto">
          <a:xfrm>
            <a:off x="4800600" y="4800600"/>
            <a:ext cx="1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4953000" y="5181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60198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6324600" y="5181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4953000" y="5181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6324600" y="5181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2004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Early-Effekt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Die Größe der </a:t>
            </a:r>
            <a:r>
              <a:rPr lang="de-DE" sz="1400" dirty="0" smtClean="0"/>
              <a:t>Raumladungszone </a:t>
            </a:r>
            <a:r>
              <a:rPr lang="de-DE" sz="1400" dirty="0"/>
              <a:t>hängt von der Überspannung </a:t>
            </a:r>
            <a:r>
              <a:rPr lang="de-DE" sz="1400" dirty="0" err="1"/>
              <a:t>Vds</a:t>
            </a:r>
            <a:r>
              <a:rPr lang="de-DE" sz="1400" dirty="0"/>
              <a:t> – </a:t>
            </a:r>
            <a:r>
              <a:rPr lang="de-DE" sz="1400" dirty="0" err="1"/>
              <a:t>Vdssat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343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2209800" y="3505200"/>
            <a:ext cx="39624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V="1">
            <a:off x="6172200" y="3200400"/>
            <a:ext cx="609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9718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858000" y="4876800"/>
            <a:ext cx="1460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Raumladungszone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172200" y="3200400"/>
            <a:ext cx="2362200" cy="1981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2209800" y="4495800"/>
            <a:ext cx="396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2048"/>
          <p:cNvCxnSpPr>
            <a:stCxn id="7" idx="1"/>
          </p:cNvCxnSpPr>
          <p:nvPr/>
        </p:nvCxnSpPr>
        <p:spPr bwMode="auto">
          <a:xfrm>
            <a:off x="6172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Textfeld 2051"/>
          <p:cNvSpPr txBox="1"/>
          <p:nvPr/>
        </p:nvSpPr>
        <p:spPr>
          <a:xfrm>
            <a:off x="4572000" y="4267200"/>
            <a:ext cx="438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Leff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5257800" y="3962400"/>
            <a:ext cx="654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2056" name="Gerade Verbindung 2055"/>
          <p:cNvCxnSpPr/>
          <p:nvPr/>
        </p:nvCxn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 flipV="1">
            <a:off x="57150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 rot="10800000" flipH="1">
            <a:off x="6172200" y="3657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6047225" y="3352800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r>
              <a:rPr lang="de-DE" dirty="0" smtClean="0"/>
              <a:t> - </a:t>
            </a:r>
            <a:r>
              <a:rPr lang="de-DE" dirty="0" err="1" smtClean="0"/>
              <a:t>Vdssat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5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Early-Effekt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43537"/>
              </p:ext>
            </p:extLst>
          </p:nvPr>
        </p:nvGraphicFramePr>
        <p:xfrm>
          <a:off x="2255837" y="1752600"/>
          <a:ext cx="3003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7" name="Formel" r:id="rId4" imgW="1752600" imgH="393700" progId="Equation.3">
                  <p:embed/>
                </p:oleObj>
              </mc:Choice>
              <mc:Fallback>
                <p:oleObj name="Formel" r:id="rId4" imgW="1752600" imgH="39370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7" y="1752600"/>
                        <a:ext cx="3003550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123030"/>
              </p:ext>
            </p:extLst>
          </p:nvPr>
        </p:nvGraphicFramePr>
        <p:xfrm>
          <a:off x="2255837" y="2514600"/>
          <a:ext cx="4678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8" name="Formel" r:id="rId6" imgW="2730240" imgH="393480" progId="Equation.3">
                  <p:embed/>
                </p:oleObj>
              </mc:Choice>
              <mc:Fallback>
                <p:oleObj name="Formel" r:id="rId6" imgW="273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7" y="2514600"/>
                        <a:ext cx="46783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028434"/>
              </p:ext>
            </p:extLst>
          </p:nvPr>
        </p:nvGraphicFramePr>
        <p:xfrm>
          <a:off x="2255837" y="3276600"/>
          <a:ext cx="3133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9" name="Formel" r:id="rId8" imgW="1828800" imgH="393480" progId="Equation.3">
                  <p:embed/>
                </p:oleObj>
              </mc:Choice>
              <mc:Fallback>
                <p:oleObj name="Formel" r:id="rId8" imgW="1828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7" y="3276600"/>
                        <a:ext cx="3133725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51423"/>
              </p:ext>
            </p:extLst>
          </p:nvPr>
        </p:nvGraphicFramePr>
        <p:xfrm>
          <a:off x="2255837" y="4343400"/>
          <a:ext cx="23717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60" name="Formel" r:id="rId10" imgW="1384200" imgH="228600" progId="Equation.3">
                  <p:embed/>
                </p:oleObj>
              </mc:Choice>
              <mc:Fallback>
                <p:oleObj name="Formel" r:id="rId10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7" y="4343400"/>
                        <a:ext cx="2371725" cy="3984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k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13320"/>
              </p:ext>
            </p:extLst>
          </p:nvPr>
        </p:nvGraphicFramePr>
        <p:xfrm>
          <a:off x="2255837" y="5181600"/>
          <a:ext cx="34591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61" name="Formel" r:id="rId12" imgW="2019240" imgH="228600" progId="Equation.3">
                  <p:embed/>
                </p:oleObj>
              </mc:Choice>
              <mc:Fallback>
                <p:oleObj name="Formel" r:id="rId12" imgW="2019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7" y="5181600"/>
                        <a:ext cx="3459163" cy="3984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371600" y="434340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Annahme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28279" y="3657600"/>
            <a:ext cx="1468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Reihenentwicklung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3429000" y="4800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413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Early-Effekt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3886200" y="31242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3886200" y="11430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3886200" y="26670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5029200" y="2286000"/>
            <a:ext cx="2057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Freihandform 75"/>
          <p:cNvSpPr/>
          <p:nvPr/>
        </p:nvSpPr>
        <p:spPr bwMode="auto">
          <a:xfrm>
            <a:off x="4343400" y="23622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6971928" y="31242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657600" y="12954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5" name="Gerade Verbindung 4"/>
          <p:cNvCxnSpPr>
            <a:stCxn id="76" idx="2"/>
          </p:cNvCxnSpPr>
          <p:nvPr/>
        </p:nvCxnSpPr>
        <p:spPr bwMode="auto">
          <a:xfrm>
            <a:off x="50292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feld 62"/>
          <p:cNvSpPr txBox="1"/>
          <p:nvPr/>
        </p:nvSpPr>
        <p:spPr>
          <a:xfrm>
            <a:off x="4926608" y="28194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72906"/>
              </p:ext>
            </p:extLst>
          </p:nvPr>
        </p:nvGraphicFramePr>
        <p:xfrm>
          <a:off x="3048000" y="3581400"/>
          <a:ext cx="34591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4" name="Formel" r:id="rId4" imgW="2019240" imgH="228600" progId="Equation.3">
                  <p:embed/>
                </p:oleObj>
              </mc:Choice>
              <mc:Fallback>
                <p:oleObj name="Formel" r:id="rId4" imgW="2019240" imgH="228600" progId="Equation.3">
                  <p:embed/>
                  <p:pic>
                    <p:nvPicPr>
                      <p:cNvPr id="0" name="Objek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81400"/>
                        <a:ext cx="3459163" cy="3984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Gerade Verbindung mit Pfeil 10"/>
          <p:cNvCxnSpPr/>
          <p:nvPr/>
        </p:nvCxnSpPr>
        <p:spPr bwMode="auto">
          <a:xfrm flipV="1">
            <a:off x="5486400" y="2362200"/>
            <a:ext cx="38100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2" name="Objek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103236"/>
              </p:ext>
            </p:extLst>
          </p:nvPr>
        </p:nvGraphicFramePr>
        <p:xfrm>
          <a:off x="4572000" y="762000"/>
          <a:ext cx="20018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5" name="Formel" r:id="rId6" imgW="1168200" imgH="431640" progId="Equation.3">
                  <p:embed/>
                </p:oleObj>
              </mc:Choice>
              <mc:Fallback>
                <p:oleObj name="Formel" r:id="rId6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2000"/>
                        <a:ext cx="2001837" cy="7524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5181600" y="1676400"/>
            <a:ext cx="2286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19640"/>
              </p:ext>
            </p:extLst>
          </p:nvPr>
        </p:nvGraphicFramePr>
        <p:xfrm>
          <a:off x="6781800" y="762000"/>
          <a:ext cx="20018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6" name="Formel" r:id="rId8" imgW="1168200" imgH="431640" progId="Equation.3">
                  <p:embed/>
                </p:oleObj>
              </mc:Choice>
              <mc:Fallback>
                <p:oleObj name="Formel" r:id="rId8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762000"/>
                        <a:ext cx="2001837" cy="7524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8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Early-Effekt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19" name="Rechteck 18"/>
          <p:cNvSpPr/>
          <p:nvPr/>
        </p:nvSpPr>
        <p:spPr bwMode="auto">
          <a:xfrm>
            <a:off x="2133600" y="4267200"/>
            <a:ext cx="16764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600200" y="4495800"/>
            <a:ext cx="2819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3962400" y="47244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5791200" y="2133600"/>
            <a:ext cx="228600" cy="3352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5257800" y="2362200"/>
            <a:ext cx="1295400" cy="2819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5410200" y="2514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172200" y="2895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5410200" y="3276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6172200" y="3276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410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6172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5410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6172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6172200" y="4038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5410200" y="4419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6172200" y="4419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5410200" y="4800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6172200" y="4800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5619" y="3276600"/>
            <a:ext cx="2369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L groß</a:t>
            </a:r>
          </a:p>
          <a:p>
            <a:pPr algn="l"/>
            <a:r>
              <a:rPr lang="de-DE" dirty="0" smtClean="0"/>
              <a:t>Gute Stromquelle (</a:t>
            </a:r>
            <a:r>
              <a:rPr lang="de-DE" dirty="0" err="1" smtClean="0"/>
              <a:t>rds</a:t>
            </a:r>
            <a:r>
              <a:rPr lang="de-DE" dirty="0" smtClean="0"/>
              <a:t> groß)</a:t>
            </a:r>
          </a:p>
          <a:p>
            <a:pPr algn="l"/>
            <a:r>
              <a:rPr lang="de-DE" dirty="0" smtClean="0"/>
              <a:t>Schlechter Verstärker (</a:t>
            </a:r>
            <a:r>
              <a:rPr lang="de-DE" dirty="0" err="1" smtClean="0"/>
              <a:t>gm</a:t>
            </a:r>
            <a:r>
              <a:rPr lang="de-DE" dirty="0" smtClean="0"/>
              <a:t> klein)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257800" y="1219200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L klein</a:t>
            </a:r>
          </a:p>
          <a:p>
            <a:pPr algn="l"/>
            <a:r>
              <a:rPr lang="de-DE" dirty="0" smtClean="0"/>
              <a:t>Schlechte Stromquelle (</a:t>
            </a:r>
            <a:r>
              <a:rPr lang="de-DE" dirty="0" err="1" smtClean="0"/>
              <a:t>rds</a:t>
            </a:r>
            <a:r>
              <a:rPr lang="de-DE" dirty="0" smtClean="0"/>
              <a:t> klein)</a:t>
            </a:r>
          </a:p>
          <a:p>
            <a:pPr algn="l"/>
            <a:r>
              <a:rPr lang="de-DE" dirty="0" smtClean="0"/>
              <a:t>Guter Verstärker (</a:t>
            </a:r>
            <a:r>
              <a:rPr lang="de-DE" dirty="0" err="1" smtClean="0"/>
              <a:t>gm</a:t>
            </a:r>
            <a:r>
              <a:rPr lang="de-DE" dirty="0" smtClean="0"/>
              <a:t> groß)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1295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828800" y="556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905000" y="5410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9050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209800" y="541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2048"/>
          <p:cNvCxnSpPr/>
          <p:nvPr/>
        </p:nvCxnSpPr>
        <p:spPr bwMode="auto">
          <a:xfrm flipH="1">
            <a:off x="1295400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6" name="Gerade Verbindung 2055"/>
          <p:cNvCxnSpPr/>
          <p:nvPr/>
        </p:nvCxnSpPr>
        <p:spPr bwMode="auto">
          <a:xfrm>
            <a:off x="1295400" y="4953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9906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0" name="Gerade Verbindung 2059"/>
          <p:cNvCxnSpPr/>
          <p:nvPr/>
        </p:nvCxnSpPr>
        <p:spPr bwMode="auto">
          <a:xfrm>
            <a:off x="990600" y="556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49530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2064" idx="6"/>
          </p:cNvCxnSpPr>
          <p:nvPr/>
        </p:nvCxnSpPr>
        <p:spPr bwMode="auto">
          <a:xfrm>
            <a:off x="54864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586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4953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953000" y="5029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648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4648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Ellipse 2063"/>
          <p:cNvSpPr/>
          <p:nvPr/>
        </p:nvSpPr>
        <p:spPr bwMode="auto">
          <a:xfrm>
            <a:off x="5181600" y="563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6" name="Ellipse 2065"/>
          <p:cNvSpPr/>
          <p:nvPr/>
        </p:nvSpPr>
        <p:spPr bwMode="auto">
          <a:xfrm>
            <a:off x="3657600" y="3276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3657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8" name="Gerade Verbindung 2067"/>
          <p:cNvCxnSpPr>
            <a:stCxn id="87" idx="4"/>
          </p:cNvCxnSpPr>
          <p:nvPr/>
        </p:nvCxnSpPr>
        <p:spPr bwMode="auto">
          <a:xfrm>
            <a:off x="3810000" y="3810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Gerade Verbindung 2071"/>
          <p:cNvCxnSpPr/>
          <p:nvPr/>
        </p:nvCxnSpPr>
        <p:spPr bwMode="auto">
          <a:xfrm>
            <a:off x="36576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>
            <a:stCxn id="2066" idx="0"/>
          </p:cNvCxnSpPr>
          <p:nvPr/>
        </p:nvCxnSpPr>
        <p:spPr bwMode="auto">
          <a:xfrm flipV="1">
            <a:off x="3810000" y="3124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oup 51"/>
          <p:cNvGrpSpPr>
            <a:grpSpLocks/>
          </p:cNvGrpSpPr>
          <p:nvPr/>
        </p:nvGrpSpPr>
        <p:grpSpPr bwMode="auto">
          <a:xfrm rot="16200000">
            <a:off x="6972300" y="3314700"/>
            <a:ext cx="762000" cy="381000"/>
            <a:chOff x="1872" y="1776"/>
            <a:chExt cx="480" cy="240"/>
          </a:xfrm>
        </p:grpSpPr>
        <p:sp>
          <p:nvSpPr>
            <p:cNvPr id="93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100" name="Ellipse 99"/>
          <p:cNvSpPr/>
          <p:nvPr/>
        </p:nvSpPr>
        <p:spPr bwMode="auto">
          <a:xfrm>
            <a:off x="6858000" y="3657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6" name="Gerade Verbindung 2075"/>
          <p:cNvCxnSpPr>
            <a:stCxn id="100" idx="0"/>
          </p:cNvCxnSpPr>
          <p:nvPr/>
        </p:nvCxnSpPr>
        <p:spPr bwMode="auto">
          <a:xfrm flipV="1">
            <a:off x="70104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8" name="Gerade Verbindung 2077"/>
          <p:cNvCxnSpPr/>
          <p:nvPr/>
        </p:nvCxnSpPr>
        <p:spPr bwMode="auto">
          <a:xfrm flipH="1">
            <a:off x="70104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>
            <a:endCxn id="100" idx="4"/>
          </p:cNvCxnSpPr>
          <p:nvPr/>
        </p:nvCxnSpPr>
        <p:spPr bwMode="auto">
          <a:xfrm flipV="1">
            <a:off x="70104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6858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7391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75438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133600" y="4495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133600" y="3962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3052702" y="4953000"/>
            <a:ext cx="778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3998694" y="44958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4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Early-Effekt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23" name="Rechteck 22"/>
          <p:cNvSpPr/>
          <p:nvPr/>
        </p:nvSpPr>
        <p:spPr bwMode="auto">
          <a:xfrm>
            <a:off x="5791200" y="2133600"/>
            <a:ext cx="228600" cy="3352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5257800" y="2362200"/>
            <a:ext cx="1828800" cy="2819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5410200" y="2514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6705600" y="2514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05600" y="2895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5410200" y="3276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6705600" y="3276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410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67056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54102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6705600" y="3657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6705600" y="4038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5410200" y="4419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6705600" y="4419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5410200" y="4800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6705600" y="48006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257800" y="1219200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err="1" smtClean="0"/>
              <a:t>Kaskode</a:t>
            </a:r>
            <a:r>
              <a:rPr lang="de-DE" dirty="0" smtClean="0"/>
              <a:t> (wird später erklärt)</a:t>
            </a:r>
          </a:p>
          <a:p>
            <a:pPr algn="l"/>
            <a:r>
              <a:rPr lang="de-DE" dirty="0" smtClean="0"/>
              <a:t>Gute Stromquelle (</a:t>
            </a:r>
            <a:r>
              <a:rPr lang="de-DE" dirty="0" err="1" smtClean="0"/>
              <a:t>rout</a:t>
            </a:r>
            <a:r>
              <a:rPr lang="de-DE" dirty="0" smtClean="0"/>
              <a:t> groß)</a:t>
            </a:r>
          </a:p>
          <a:p>
            <a:pPr algn="l"/>
            <a:r>
              <a:rPr lang="de-DE" dirty="0" smtClean="0"/>
              <a:t>Guter Verstärker (</a:t>
            </a:r>
            <a:r>
              <a:rPr lang="de-DE" dirty="0" err="1" smtClean="0"/>
              <a:t>gm</a:t>
            </a:r>
            <a:r>
              <a:rPr lang="de-DE" dirty="0" smtClean="0"/>
              <a:t> groß)</a:t>
            </a:r>
            <a:endParaRPr lang="de-DE" dirty="0"/>
          </a:p>
        </p:txBody>
      </p:sp>
      <p:cxnSp>
        <p:nvCxnSpPr>
          <p:cNvPr id="69" name="Gerade Verbindung 68"/>
          <p:cNvCxnSpPr>
            <a:endCxn id="53" idx="2"/>
          </p:cNvCxnSpPr>
          <p:nvPr/>
        </p:nvCxnSpPr>
        <p:spPr bwMode="auto">
          <a:xfrm>
            <a:off x="49530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>
            <a:off x="5486400" y="6019800"/>
            <a:ext cx="76200" cy="609600"/>
            <a:chOff x="5486400" y="6019800"/>
            <a:chExt cx="76200" cy="6096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54864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5562600" y="60198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1" name="Gerade Verbindung 80"/>
          <p:cNvCxnSpPr/>
          <p:nvPr/>
        </p:nvCxnSpPr>
        <p:spPr bwMode="auto">
          <a:xfrm>
            <a:off x="5562600" y="6324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6553200" y="5486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4953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953000" y="5029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648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4648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6324600" y="2133600"/>
            <a:ext cx="228600" cy="3352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4648200" y="6324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648200" y="617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e 52"/>
          <p:cNvSpPr/>
          <p:nvPr/>
        </p:nvSpPr>
        <p:spPr bwMode="auto">
          <a:xfrm>
            <a:off x="5181600" y="5638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54864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791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oup 51"/>
          <p:cNvGrpSpPr>
            <a:grpSpLocks/>
          </p:cNvGrpSpPr>
          <p:nvPr/>
        </p:nvGrpSpPr>
        <p:grpSpPr bwMode="auto">
          <a:xfrm rot="16200000">
            <a:off x="7886700" y="3314700"/>
            <a:ext cx="762000" cy="381000"/>
            <a:chOff x="1872" y="1776"/>
            <a:chExt cx="480" cy="240"/>
          </a:xfrm>
        </p:grpSpPr>
        <p:sp>
          <p:nvSpPr>
            <p:cNvPr id="59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67" name="Ellipse 66"/>
          <p:cNvSpPr/>
          <p:nvPr/>
        </p:nvSpPr>
        <p:spPr bwMode="auto">
          <a:xfrm>
            <a:off x="7772400" y="3657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8" name="Gerade Verbindung 67"/>
          <p:cNvCxnSpPr>
            <a:stCxn id="67" idx="0"/>
          </p:cNvCxnSpPr>
          <p:nvPr/>
        </p:nvCxnSpPr>
        <p:spPr bwMode="auto">
          <a:xfrm flipV="1">
            <a:off x="7924800" y="3505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 flipH="1">
            <a:off x="7924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>
            <a:endCxn id="67" idx="4"/>
          </p:cNvCxnSpPr>
          <p:nvPr/>
        </p:nvCxnSpPr>
        <p:spPr bwMode="auto">
          <a:xfrm flipV="1">
            <a:off x="79248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7543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83058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84582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oup 51"/>
          <p:cNvGrpSpPr>
            <a:grpSpLocks/>
          </p:cNvGrpSpPr>
          <p:nvPr/>
        </p:nvGrpSpPr>
        <p:grpSpPr bwMode="auto">
          <a:xfrm rot="16200000">
            <a:off x="7886700" y="2628900"/>
            <a:ext cx="762000" cy="381000"/>
            <a:chOff x="1872" y="1776"/>
            <a:chExt cx="480" cy="240"/>
          </a:xfrm>
        </p:grpSpPr>
        <p:sp>
          <p:nvSpPr>
            <p:cNvPr id="76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91" name="Gruppieren 90"/>
          <p:cNvGrpSpPr/>
          <p:nvPr/>
        </p:nvGrpSpPr>
        <p:grpSpPr>
          <a:xfrm rot="16200000">
            <a:off x="7734300" y="2781300"/>
            <a:ext cx="76200" cy="609600"/>
            <a:chOff x="5486400" y="6019800"/>
            <a:chExt cx="76200" cy="609600"/>
          </a:xfrm>
        </p:grpSpPr>
        <p:cxnSp>
          <p:nvCxnSpPr>
            <p:cNvPr id="92" name="Gerade Verbindung 91"/>
            <p:cNvCxnSpPr/>
            <p:nvPr/>
          </p:nvCxnSpPr>
          <p:spPr bwMode="auto">
            <a:xfrm>
              <a:off x="5486400" y="6172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5562600" y="60198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" name="Gerade Verbindung 12"/>
          <p:cNvCxnSpPr/>
          <p:nvPr/>
        </p:nvCxnSpPr>
        <p:spPr bwMode="auto">
          <a:xfrm flipH="1">
            <a:off x="7772400" y="2819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7772400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772400" y="31242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07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NMOS und PMOS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NMOS und PMOS Schaltungen sind in der Regel Spiegelsymmetrisch</a:t>
            </a:r>
          </a:p>
          <a:p>
            <a:pPr eaLnBrk="1" hangingPunct="1"/>
            <a:r>
              <a:rPr lang="de-DE" sz="1400" dirty="0" smtClean="0"/>
              <a:t>Ströme fließen von </a:t>
            </a:r>
            <a:r>
              <a:rPr lang="de-DE" sz="1400" dirty="0"/>
              <a:t>oben nach </a:t>
            </a:r>
            <a:r>
              <a:rPr lang="de-DE" sz="1400" dirty="0" smtClean="0"/>
              <a:t>unten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914400" y="1447800"/>
            <a:ext cx="3886200" cy="1981200"/>
            <a:chOff x="914400" y="1447800"/>
            <a:chExt cx="3886200" cy="1981200"/>
          </a:xfrm>
        </p:grpSpPr>
        <p:grpSp>
          <p:nvGrpSpPr>
            <p:cNvPr id="19" name="Gruppieren 256"/>
            <p:cNvGrpSpPr>
              <a:grpSpLocks/>
            </p:cNvGrpSpPr>
            <p:nvPr/>
          </p:nvGrpSpPr>
          <p:grpSpPr bwMode="auto">
            <a:xfrm>
              <a:off x="1752600" y="1905000"/>
              <a:ext cx="533400" cy="762000"/>
              <a:chOff x="2209800" y="3200400"/>
              <a:chExt cx="533400" cy="762000"/>
            </a:xfrm>
          </p:grpSpPr>
          <p:grpSp>
            <p:nvGrpSpPr>
              <p:cNvPr id="21" name="Group 25"/>
              <p:cNvGrpSpPr>
                <a:grpSpLocks/>
              </p:cNvGrpSpPr>
              <p:nvPr/>
            </p:nvGrpSpPr>
            <p:grpSpPr bwMode="auto">
              <a:xfrm rot="5400000" flipV="1">
                <a:off x="2171700" y="3390900"/>
                <a:ext cx="762000" cy="381000"/>
                <a:chOff x="1872" y="1776"/>
                <a:chExt cx="480" cy="240"/>
              </a:xfrm>
            </p:grpSpPr>
            <p:sp>
              <p:nvSpPr>
                <p:cNvPr id="2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28" name="Line 19"/>
                <p:cNvSpPr>
                  <a:spLocks noChangeShapeType="1"/>
                </p:cNvSpPr>
                <p:nvPr/>
              </p:nvSpPr>
              <p:spPr bwMode="auto">
                <a:xfrm>
                  <a:off x="2016" y="19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30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3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33" name="Line 23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34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22" name="Oval 223"/>
              <p:cNvSpPr>
                <a:spLocks noChangeArrowheads="1"/>
              </p:cNvSpPr>
              <p:nvPr/>
            </p:nvSpPr>
            <p:spPr bwMode="auto">
              <a:xfrm>
                <a:off x="2362200" y="3505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r-Latn-CS" altLang="de-DE"/>
              </a:p>
            </p:txBody>
          </p:sp>
          <p:cxnSp>
            <p:nvCxnSpPr>
              <p:cNvPr id="26" name="Gerade Verbindung 259"/>
              <p:cNvCxnSpPr>
                <a:cxnSpLocks noChangeShapeType="1"/>
                <a:stCxn id="22" idx="2"/>
              </p:cNvCxnSpPr>
              <p:nvPr/>
            </p:nvCxnSpPr>
            <p:spPr bwMode="auto">
              <a:xfrm flipH="1">
                <a:off x="2209800" y="35814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" name="Gerade Verbindung 14"/>
            <p:cNvCxnSpPr/>
            <p:nvPr/>
          </p:nvCxnSpPr>
          <p:spPr bwMode="auto">
            <a:xfrm flipV="1">
              <a:off x="2286000" y="14478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8" name="Gerade Verbindung 2047"/>
            <p:cNvCxnSpPr/>
            <p:nvPr/>
          </p:nvCxnSpPr>
          <p:spPr bwMode="auto">
            <a:xfrm flipH="1">
              <a:off x="914400" y="1447800"/>
              <a:ext cx="3886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1" name="Gruppieren 256"/>
            <p:cNvGrpSpPr>
              <a:grpSpLocks/>
            </p:cNvGrpSpPr>
            <p:nvPr/>
          </p:nvGrpSpPr>
          <p:grpSpPr bwMode="auto">
            <a:xfrm>
              <a:off x="1371600" y="2667000"/>
              <a:ext cx="533400" cy="762000"/>
              <a:chOff x="2209800" y="3200400"/>
              <a:chExt cx="533400" cy="762000"/>
            </a:xfrm>
          </p:grpSpPr>
          <p:grpSp>
            <p:nvGrpSpPr>
              <p:cNvPr id="63" name="Group 25"/>
              <p:cNvGrpSpPr>
                <a:grpSpLocks/>
              </p:cNvGrpSpPr>
              <p:nvPr/>
            </p:nvGrpSpPr>
            <p:grpSpPr bwMode="auto">
              <a:xfrm rot="5400000" flipV="1">
                <a:off x="2171700" y="3390900"/>
                <a:ext cx="762000" cy="381000"/>
                <a:chOff x="1872" y="1776"/>
                <a:chExt cx="480" cy="240"/>
              </a:xfrm>
            </p:grpSpPr>
            <p:sp>
              <p:nvSpPr>
                <p:cNvPr id="7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7" name="Line 19"/>
                <p:cNvSpPr>
                  <a:spLocks noChangeShapeType="1"/>
                </p:cNvSpPr>
                <p:nvPr/>
              </p:nvSpPr>
              <p:spPr bwMode="auto">
                <a:xfrm>
                  <a:off x="2016" y="19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9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90" name="Line 2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9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92" name="Line 23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93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64" name="Oval 223"/>
              <p:cNvSpPr>
                <a:spLocks noChangeArrowheads="1"/>
              </p:cNvSpPr>
              <p:nvPr/>
            </p:nvSpPr>
            <p:spPr bwMode="auto">
              <a:xfrm>
                <a:off x="2362200" y="3505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r-Latn-CS" alt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  <a:stCxn id="64" idx="2"/>
              </p:cNvCxnSpPr>
              <p:nvPr/>
            </p:nvCxnSpPr>
            <p:spPr bwMode="auto">
              <a:xfrm flipH="1">
                <a:off x="2209800" y="35814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4" name="Gruppieren 256"/>
            <p:cNvGrpSpPr>
              <a:grpSpLocks/>
            </p:cNvGrpSpPr>
            <p:nvPr/>
          </p:nvGrpSpPr>
          <p:grpSpPr bwMode="auto">
            <a:xfrm flipH="1">
              <a:off x="2667000" y="2667000"/>
              <a:ext cx="533400" cy="762000"/>
              <a:chOff x="2209800" y="3200400"/>
              <a:chExt cx="533400" cy="762000"/>
            </a:xfrm>
          </p:grpSpPr>
          <p:grpSp>
            <p:nvGrpSpPr>
              <p:cNvPr id="95" name="Group 25"/>
              <p:cNvGrpSpPr>
                <a:grpSpLocks/>
              </p:cNvGrpSpPr>
              <p:nvPr/>
            </p:nvGrpSpPr>
            <p:grpSpPr bwMode="auto">
              <a:xfrm rot="5400000" flipV="1">
                <a:off x="2171700" y="3390900"/>
                <a:ext cx="762000" cy="381000"/>
                <a:chOff x="1872" y="1776"/>
                <a:chExt cx="480" cy="240"/>
              </a:xfrm>
            </p:grpSpPr>
            <p:sp>
              <p:nvSpPr>
                <p:cNvPr id="9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99" name="Line 19"/>
                <p:cNvSpPr>
                  <a:spLocks noChangeShapeType="1"/>
                </p:cNvSpPr>
                <p:nvPr/>
              </p:nvSpPr>
              <p:spPr bwMode="auto">
                <a:xfrm>
                  <a:off x="2016" y="19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00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01" name="Line 2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0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03" name="Line 23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04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96" name="Oval 223"/>
              <p:cNvSpPr>
                <a:spLocks noChangeArrowheads="1"/>
              </p:cNvSpPr>
              <p:nvPr/>
            </p:nvSpPr>
            <p:spPr bwMode="auto">
              <a:xfrm>
                <a:off x="2362200" y="3505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r-Latn-CS" altLang="de-DE"/>
              </a:p>
            </p:txBody>
          </p:sp>
          <p:cxnSp>
            <p:nvCxnSpPr>
              <p:cNvPr id="97" name="Gerade Verbindung 259"/>
              <p:cNvCxnSpPr>
                <a:cxnSpLocks noChangeShapeType="1"/>
                <a:stCxn id="96" idx="2"/>
              </p:cNvCxnSpPr>
              <p:nvPr/>
            </p:nvCxnSpPr>
            <p:spPr bwMode="auto">
              <a:xfrm flipH="1">
                <a:off x="2209800" y="35814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" name="Gerade Verbindung 4"/>
            <p:cNvCxnSpPr>
              <a:stCxn id="93" idx="0"/>
              <a:endCxn id="104" idx="0"/>
            </p:cNvCxnSpPr>
            <p:nvPr/>
          </p:nvCxnSpPr>
          <p:spPr bwMode="auto">
            <a:xfrm>
              <a:off x="1905000" y="2667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6" name="Gruppieren 256"/>
            <p:cNvGrpSpPr>
              <a:grpSpLocks/>
            </p:cNvGrpSpPr>
            <p:nvPr/>
          </p:nvGrpSpPr>
          <p:grpSpPr bwMode="auto">
            <a:xfrm>
              <a:off x="4038600" y="1905000"/>
              <a:ext cx="533400" cy="762000"/>
              <a:chOff x="2209800" y="3200400"/>
              <a:chExt cx="533400" cy="762000"/>
            </a:xfrm>
          </p:grpSpPr>
          <p:grpSp>
            <p:nvGrpSpPr>
              <p:cNvPr id="117" name="Group 25"/>
              <p:cNvGrpSpPr>
                <a:grpSpLocks/>
              </p:cNvGrpSpPr>
              <p:nvPr/>
            </p:nvGrpSpPr>
            <p:grpSpPr bwMode="auto">
              <a:xfrm rot="5400000" flipV="1">
                <a:off x="2171700" y="3390900"/>
                <a:ext cx="762000" cy="381000"/>
                <a:chOff x="1872" y="1776"/>
                <a:chExt cx="480" cy="240"/>
              </a:xfrm>
            </p:grpSpPr>
            <p:sp>
              <p:nvSpPr>
                <p:cNvPr id="12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1" name="Line 19"/>
                <p:cNvSpPr>
                  <a:spLocks noChangeShapeType="1"/>
                </p:cNvSpPr>
                <p:nvPr/>
              </p:nvSpPr>
              <p:spPr bwMode="auto">
                <a:xfrm>
                  <a:off x="2016" y="19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2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3" name="Line 2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5" name="Line 23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6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118" name="Oval 223"/>
              <p:cNvSpPr>
                <a:spLocks noChangeArrowheads="1"/>
              </p:cNvSpPr>
              <p:nvPr/>
            </p:nvSpPr>
            <p:spPr bwMode="auto">
              <a:xfrm>
                <a:off x="2362200" y="3505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r-Latn-CS" altLang="de-DE"/>
              </a:p>
            </p:txBody>
          </p:sp>
          <p:cxnSp>
            <p:nvCxnSpPr>
              <p:cNvPr id="119" name="Gerade Verbindung 259"/>
              <p:cNvCxnSpPr>
                <a:cxnSpLocks noChangeShapeType="1"/>
                <a:stCxn id="118" idx="2"/>
              </p:cNvCxnSpPr>
              <p:nvPr/>
            </p:nvCxnSpPr>
            <p:spPr bwMode="auto">
              <a:xfrm flipH="1">
                <a:off x="2209800" y="35814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7" name="Gruppieren 256"/>
            <p:cNvGrpSpPr>
              <a:grpSpLocks/>
            </p:cNvGrpSpPr>
            <p:nvPr/>
          </p:nvGrpSpPr>
          <p:grpSpPr bwMode="auto">
            <a:xfrm flipH="1">
              <a:off x="3276600" y="1905000"/>
              <a:ext cx="533400" cy="762000"/>
              <a:chOff x="2209800" y="3200400"/>
              <a:chExt cx="533400" cy="762000"/>
            </a:xfrm>
          </p:grpSpPr>
          <p:grpSp>
            <p:nvGrpSpPr>
              <p:cNvPr id="128" name="Group 25"/>
              <p:cNvGrpSpPr>
                <a:grpSpLocks/>
              </p:cNvGrpSpPr>
              <p:nvPr/>
            </p:nvGrpSpPr>
            <p:grpSpPr bwMode="auto">
              <a:xfrm rot="5400000" flipV="1">
                <a:off x="2171700" y="3390900"/>
                <a:ext cx="762000" cy="381000"/>
                <a:chOff x="1872" y="1776"/>
                <a:chExt cx="480" cy="240"/>
              </a:xfrm>
            </p:grpSpPr>
            <p:sp>
              <p:nvSpPr>
                <p:cNvPr id="13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2" name="Line 19"/>
                <p:cNvSpPr>
                  <a:spLocks noChangeShapeType="1"/>
                </p:cNvSpPr>
                <p:nvPr/>
              </p:nvSpPr>
              <p:spPr bwMode="auto">
                <a:xfrm>
                  <a:off x="2016" y="19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" name="Line 2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6" name="Line 23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7" name="Line 24"/>
                <p:cNvSpPr>
                  <a:spLocks noChangeShapeType="1"/>
                </p:cNvSpPr>
                <p:nvPr/>
              </p:nvSpPr>
              <p:spPr bwMode="auto">
                <a:xfrm>
                  <a:off x="18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129" name="Oval 223"/>
              <p:cNvSpPr>
                <a:spLocks noChangeArrowheads="1"/>
              </p:cNvSpPr>
              <p:nvPr/>
            </p:nvSpPr>
            <p:spPr bwMode="auto">
              <a:xfrm>
                <a:off x="2362200" y="35052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r-Latn-CS" altLang="de-DE"/>
              </a:p>
            </p:txBody>
          </p:sp>
          <p:cxnSp>
            <p:nvCxnSpPr>
              <p:cNvPr id="130" name="Gerade Verbindung 259"/>
              <p:cNvCxnSpPr>
                <a:cxnSpLocks noChangeShapeType="1"/>
                <a:stCxn id="129" idx="2"/>
              </p:cNvCxnSpPr>
              <p:nvPr/>
            </p:nvCxnSpPr>
            <p:spPr bwMode="auto">
              <a:xfrm flipH="1">
                <a:off x="2209800" y="35814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" name="Gerade Verbindung 10"/>
            <p:cNvCxnSpPr/>
            <p:nvPr/>
          </p:nvCxnSpPr>
          <p:spPr bwMode="auto">
            <a:xfrm>
              <a:off x="3276600" y="2667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V="1">
              <a:off x="3733800" y="22860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3733800" y="2286000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 flipV="1">
              <a:off x="3276600" y="14478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 flipV="1">
              <a:off x="4572000" y="14478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5" name="Group 25"/>
          <p:cNvGrpSpPr>
            <a:grpSpLocks/>
          </p:cNvGrpSpPr>
          <p:nvPr/>
        </p:nvGrpSpPr>
        <p:grpSpPr bwMode="auto">
          <a:xfrm rot="16200000">
            <a:off x="1714500" y="4610100"/>
            <a:ext cx="762000" cy="381000"/>
            <a:chOff x="1872" y="1776"/>
            <a:chExt cx="480" cy="240"/>
          </a:xfrm>
        </p:grpSpPr>
        <p:sp>
          <p:nvSpPr>
            <p:cNvPr id="198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97" name="Gerade Verbindung 259"/>
          <p:cNvCxnSpPr>
            <a:cxnSpLocks noChangeShapeType="1"/>
          </p:cNvCxnSpPr>
          <p:nvPr/>
        </p:nvCxnSpPr>
        <p:spPr bwMode="auto">
          <a:xfrm flipH="1" flipV="1">
            <a:off x="1752600" y="4800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22860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 flipH="1" flipV="1">
            <a:off x="914400" y="56388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5" name="Group 25"/>
          <p:cNvGrpSpPr>
            <a:grpSpLocks/>
          </p:cNvGrpSpPr>
          <p:nvPr/>
        </p:nvGrpSpPr>
        <p:grpSpPr bwMode="auto">
          <a:xfrm rot="16200000">
            <a:off x="1333500" y="3848100"/>
            <a:ext cx="762000" cy="381000"/>
            <a:chOff x="1872" y="1776"/>
            <a:chExt cx="480" cy="240"/>
          </a:xfrm>
        </p:grpSpPr>
        <p:sp>
          <p:nvSpPr>
            <p:cNvPr id="188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9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87" name="Gerade Verbindung 259"/>
          <p:cNvCxnSpPr>
            <a:cxnSpLocks noChangeShapeType="1"/>
          </p:cNvCxnSpPr>
          <p:nvPr/>
        </p:nvCxnSpPr>
        <p:spPr bwMode="auto">
          <a:xfrm flipH="1" flipV="1">
            <a:off x="1371600" y="4038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5" name="Group 25"/>
          <p:cNvGrpSpPr>
            <a:grpSpLocks/>
          </p:cNvGrpSpPr>
          <p:nvPr/>
        </p:nvGrpSpPr>
        <p:grpSpPr bwMode="auto">
          <a:xfrm rot="5400000" flipH="1">
            <a:off x="2476500" y="3848100"/>
            <a:ext cx="762000" cy="381000"/>
            <a:chOff x="1872" y="1776"/>
            <a:chExt cx="480" cy="240"/>
          </a:xfrm>
        </p:grpSpPr>
        <p:sp>
          <p:nvSpPr>
            <p:cNvPr id="178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77" name="Gerade Verbindung 259"/>
          <p:cNvCxnSpPr>
            <a:cxnSpLocks noChangeShapeType="1"/>
          </p:cNvCxnSpPr>
          <p:nvPr/>
        </p:nvCxnSpPr>
        <p:spPr bwMode="auto">
          <a:xfrm flipV="1">
            <a:off x="3048000" y="4038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Gerade Verbindung 146"/>
          <p:cNvCxnSpPr>
            <a:stCxn id="194" idx="0"/>
            <a:endCxn id="184" idx="0"/>
          </p:cNvCxnSpPr>
          <p:nvPr/>
        </p:nvCxnSpPr>
        <p:spPr bwMode="auto">
          <a:xfrm flipV="1">
            <a:off x="19050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5" name="Group 25"/>
          <p:cNvGrpSpPr>
            <a:grpSpLocks/>
          </p:cNvGrpSpPr>
          <p:nvPr/>
        </p:nvGrpSpPr>
        <p:grpSpPr bwMode="auto">
          <a:xfrm rot="16200000">
            <a:off x="4000500" y="4610100"/>
            <a:ext cx="762000" cy="381000"/>
            <a:chOff x="1872" y="1776"/>
            <a:chExt cx="480" cy="240"/>
          </a:xfrm>
        </p:grpSpPr>
        <p:sp>
          <p:nvSpPr>
            <p:cNvPr id="168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67" name="Gerade Verbindung 259"/>
          <p:cNvCxnSpPr>
            <a:cxnSpLocks noChangeShapeType="1"/>
          </p:cNvCxnSpPr>
          <p:nvPr/>
        </p:nvCxnSpPr>
        <p:spPr bwMode="auto">
          <a:xfrm flipH="1" flipV="1">
            <a:off x="4038600" y="4800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5" name="Group 25"/>
          <p:cNvGrpSpPr>
            <a:grpSpLocks/>
          </p:cNvGrpSpPr>
          <p:nvPr/>
        </p:nvGrpSpPr>
        <p:grpSpPr bwMode="auto">
          <a:xfrm rot="5400000" flipH="1">
            <a:off x="3086100" y="4610100"/>
            <a:ext cx="762000" cy="381000"/>
            <a:chOff x="1872" y="1776"/>
            <a:chExt cx="480" cy="240"/>
          </a:xfrm>
        </p:grpSpPr>
        <p:sp>
          <p:nvSpPr>
            <p:cNvPr id="158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0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57" name="Gerade Verbindung 259"/>
          <p:cNvCxnSpPr>
            <a:cxnSpLocks noChangeShapeType="1"/>
          </p:cNvCxnSpPr>
          <p:nvPr/>
        </p:nvCxnSpPr>
        <p:spPr bwMode="auto">
          <a:xfrm flipV="1">
            <a:off x="3657600" y="4800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 flipV="1">
            <a:off x="3276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3733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733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766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45720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Flussdiagramm: Daten 22"/>
          <p:cNvSpPr/>
          <p:nvPr/>
        </p:nvSpPr>
        <p:spPr bwMode="auto">
          <a:xfrm>
            <a:off x="609600" y="3505200"/>
            <a:ext cx="4953000" cy="76200"/>
          </a:xfrm>
          <a:prstGeom prst="flowChartInputOutpu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Line 18"/>
          <p:cNvSpPr>
            <a:spLocks noChangeShapeType="1"/>
          </p:cNvSpPr>
          <p:nvPr/>
        </p:nvSpPr>
        <p:spPr bwMode="auto">
          <a:xfrm rot="16200000" flipV="1">
            <a:off x="65532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45" name="Line 19"/>
          <p:cNvSpPr>
            <a:spLocks noChangeShapeType="1"/>
          </p:cNvSpPr>
          <p:nvPr/>
        </p:nvSpPr>
        <p:spPr bwMode="auto">
          <a:xfrm rot="16200000">
            <a:off x="63246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46" name="Line 20"/>
          <p:cNvSpPr>
            <a:spLocks noChangeShapeType="1"/>
          </p:cNvSpPr>
          <p:nvPr/>
        </p:nvSpPr>
        <p:spPr bwMode="auto">
          <a:xfrm rot="16200000">
            <a:off x="63246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48" name="Line 21"/>
          <p:cNvSpPr>
            <a:spLocks noChangeShapeType="1"/>
          </p:cNvSpPr>
          <p:nvPr/>
        </p:nvSpPr>
        <p:spPr bwMode="auto">
          <a:xfrm rot="16200000">
            <a:off x="6248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49" name="Line 22"/>
          <p:cNvSpPr>
            <a:spLocks noChangeShapeType="1"/>
          </p:cNvSpPr>
          <p:nvPr/>
        </p:nvSpPr>
        <p:spPr bwMode="auto">
          <a:xfrm rot="16200000" flipV="1">
            <a:off x="6438900" y="46863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56" name="Line 23"/>
          <p:cNvSpPr>
            <a:spLocks noChangeShapeType="1"/>
          </p:cNvSpPr>
          <p:nvPr/>
        </p:nvSpPr>
        <p:spPr bwMode="auto">
          <a:xfrm rot="16200000">
            <a:off x="6400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66" name="Line 24"/>
          <p:cNvSpPr>
            <a:spLocks noChangeShapeType="1"/>
          </p:cNvSpPr>
          <p:nvPr/>
        </p:nvSpPr>
        <p:spPr bwMode="auto">
          <a:xfrm rot="16200000">
            <a:off x="6515100" y="506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cxnSp>
        <p:nvCxnSpPr>
          <p:cNvPr id="176" name="Gerade Verbindung 259"/>
          <p:cNvCxnSpPr>
            <a:cxnSpLocks noChangeShapeType="1"/>
          </p:cNvCxnSpPr>
          <p:nvPr/>
        </p:nvCxnSpPr>
        <p:spPr bwMode="auto">
          <a:xfrm flipH="1" flipV="1">
            <a:off x="6096000" y="4800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66294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6" name="Line 18"/>
          <p:cNvSpPr>
            <a:spLocks noChangeShapeType="1"/>
          </p:cNvSpPr>
          <p:nvPr/>
        </p:nvSpPr>
        <p:spPr bwMode="auto">
          <a:xfrm rot="16200000" flipV="1">
            <a:off x="73152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5" name="Line 19"/>
          <p:cNvSpPr>
            <a:spLocks noChangeShapeType="1"/>
          </p:cNvSpPr>
          <p:nvPr/>
        </p:nvSpPr>
        <p:spPr bwMode="auto">
          <a:xfrm rot="16200000">
            <a:off x="70866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6" name="Line 20"/>
          <p:cNvSpPr>
            <a:spLocks noChangeShapeType="1"/>
          </p:cNvSpPr>
          <p:nvPr/>
        </p:nvSpPr>
        <p:spPr bwMode="auto">
          <a:xfrm rot="16200000">
            <a:off x="70866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7" name="Line 21"/>
          <p:cNvSpPr>
            <a:spLocks noChangeShapeType="1"/>
          </p:cNvSpPr>
          <p:nvPr/>
        </p:nvSpPr>
        <p:spPr bwMode="auto">
          <a:xfrm rot="16200000">
            <a:off x="7010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8" name="Line 22"/>
          <p:cNvSpPr>
            <a:spLocks noChangeShapeType="1"/>
          </p:cNvSpPr>
          <p:nvPr/>
        </p:nvSpPr>
        <p:spPr bwMode="auto">
          <a:xfrm rot="16200000" flipH="1" flipV="1">
            <a:off x="7200900" y="44577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9" name="Line 23"/>
          <p:cNvSpPr>
            <a:spLocks noChangeShapeType="1"/>
          </p:cNvSpPr>
          <p:nvPr/>
        </p:nvSpPr>
        <p:spPr bwMode="auto">
          <a:xfrm rot="16200000">
            <a:off x="7162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10" name="Line 24"/>
          <p:cNvSpPr>
            <a:spLocks noChangeShapeType="1"/>
          </p:cNvSpPr>
          <p:nvPr/>
        </p:nvSpPr>
        <p:spPr bwMode="auto">
          <a:xfrm rot="16200000">
            <a:off x="7277100" y="506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cxnSp>
        <p:nvCxnSpPr>
          <p:cNvPr id="211" name="Gerade Verbindung 259"/>
          <p:cNvCxnSpPr>
            <a:cxnSpLocks noChangeShapeType="1"/>
          </p:cNvCxnSpPr>
          <p:nvPr/>
        </p:nvCxnSpPr>
        <p:spPr bwMode="auto">
          <a:xfrm flipH="1" flipV="1">
            <a:off x="6858000" y="4800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73914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43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Kapazitäten in MOSFET Struktur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In der Transistorstruktur haben wir an mehreren Stellen Raumladung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 bwMode="auto">
          <a:xfrm>
            <a:off x="2209800" y="4038600"/>
            <a:ext cx="457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971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Dynamische Kapazitäten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0668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29" name="Ellipse 28"/>
          <p:cNvSpPr/>
          <p:nvPr/>
        </p:nvSpPr>
        <p:spPr bwMode="auto">
          <a:xfrm>
            <a:off x="3048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>
            <a:stCxn id="29" idx="0"/>
          </p:cNvCxnSpPr>
          <p:nvPr/>
        </p:nvCxnSpPr>
        <p:spPr bwMode="auto">
          <a:xfrm flipV="1">
            <a:off x="4572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H="1">
            <a:off x="4572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>
            <a:endCxn id="29" idx="4"/>
          </p:cNvCxnSpPr>
          <p:nvPr/>
        </p:nvCxnSpPr>
        <p:spPr bwMode="auto">
          <a:xfrm flipV="1">
            <a:off x="4572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609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572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9705" y="2971800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V0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40386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1" name="Ellipse 60"/>
          <p:cNvSpPr/>
          <p:nvPr/>
        </p:nvSpPr>
        <p:spPr bwMode="auto">
          <a:xfrm>
            <a:off x="32766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>
            <a:stCxn id="61" idx="0"/>
          </p:cNvCxnSpPr>
          <p:nvPr/>
        </p:nvCxnSpPr>
        <p:spPr bwMode="auto">
          <a:xfrm flipV="1">
            <a:off x="3429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H="1">
            <a:off x="34290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4"/>
          </p:cNvCxnSpPr>
          <p:nvPr/>
        </p:nvCxnSpPr>
        <p:spPr bwMode="auto">
          <a:xfrm flipV="1">
            <a:off x="34290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5814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4290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3119565" y="297180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V0 + 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5715000" y="2209800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Cdynamic</a:t>
            </a:r>
            <a:r>
              <a:rPr lang="de-DE" dirty="0" smtClean="0"/>
              <a:t> = </a:t>
            </a:r>
            <a:r>
              <a:rPr lang="de-DE" dirty="0" err="1" smtClean="0"/>
              <a:t>dQ</a:t>
            </a:r>
            <a:r>
              <a:rPr lang="de-DE" dirty="0" smtClean="0"/>
              <a:t>/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69342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Ellipse 75"/>
          <p:cNvSpPr/>
          <p:nvPr/>
        </p:nvSpPr>
        <p:spPr bwMode="auto">
          <a:xfrm>
            <a:off x="61722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stCxn id="76" idx="0"/>
          </p:cNvCxnSpPr>
          <p:nvPr/>
        </p:nvCxnSpPr>
        <p:spPr bwMode="auto">
          <a:xfrm flipV="1">
            <a:off x="63246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3246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>
            <a:endCxn id="76" idx="4"/>
          </p:cNvCxnSpPr>
          <p:nvPr/>
        </p:nvCxnSpPr>
        <p:spPr bwMode="auto">
          <a:xfrm flipV="1">
            <a:off x="63246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4770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3246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6197105" y="2971800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1066800" y="3429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4039597" y="34290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Qo+dQ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6934200" y="3429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dQ</a:t>
            </a:r>
            <a:endParaRPr lang="de-DE" dirty="0"/>
          </a:p>
        </p:txBody>
      </p:sp>
      <p:cxnSp>
        <p:nvCxnSpPr>
          <p:cNvPr id="93" name="Gerade Verbindung mit Pfeil 92"/>
          <p:cNvCxnSpPr/>
          <p:nvPr/>
        </p:nvCxnSpPr>
        <p:spPr bwMode="auto">
          <a:xfrm>
            <a:off x="79248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7971287" y="37338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tox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6350424" y="2514600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Cdep_dyn</a:t>
            </a:r>
            <a:r>
              <a:rPr lang="de-DE" i="1" dirty="0" smtClean="0"/>
              <a:t> = </a:t>
            </a:r>
            <a:r>
              <a:rPr lang="de-DE" i="1" dirty="0" err="1" smtClean="0"/>
              <a:t>epsilon</a:t>
            </a:r>
            <a:r>
              <a:rPr lang="de-DE" i="1" dirty="0" smtClean="0"/>
              <a:t>/</a:t>
            </a:r>
            <a:r>
              <a:rPr lang="de-DE" i="1" dirty="0" err="1" smtClean="0"/>
              <a:t>tdep</a:t>
            </a:r>
            <a:endParaRPr lang="de-DE" i="1" dirty="0" smtClean="0"/>
          </a:p>
          <a:p>
            <a:r>
              <a:rPr lang="de-DE" i="1" dirty="0" smtClean="0"/>
              <a:t>Nächste Folie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200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 von Raumladungszone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09600" y="4038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28836" y="4800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34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137941" y="4343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V0+dV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6234659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dV</a:t>
            </a:r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28209"/>
              </p:ext>
            </p:extLst>
          </p:nvPr>
        </p:nvGraphicFramePr>
        <p:xfrm>
          <a:off x="509587" y="1143000"/>
          <a:ext cx="11096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3" name="Formel" r:id="rId4" imgW="647640" imgH="393480" progId="Equation.3">
                  <p:embed/>
                </p:oleObj>
              </mc:Choice>
              <mc:Fallback>
                <p:oleObj name="Formel" r:id="rId4" imgW="647640" imgH="393480" progId="Equation.3">
                  <p:embed/>
                  <p:pic>
                    <p:nvPicPr>
                      <p:cNvPr id="0" name="Objek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1143000"/>
                        <a:ext cx="11096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k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754586"/>
              </p:ext>
            </p:extLst>
          </p:nvPr>
        </p:nvGraphicFramePr>
        <p:xfrm>
          <a:off x="2643187" y="1143000"/>
          <a:ext cx="957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4" name="Formel" r:id="rId6" imgW="558720" imgH="393480" progId="Equation.3">
                  <p:embed/>
                </p:oleObj>
              </mc:Choice>
              <mc:Fallback>
                <p:oleObj name="Formel" r:id="rId6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7" y="1143000"/>
                        <a:ext cx="9572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387827"/>
              </p:ext>
            </p:extLst>
          </p:nvPr>
        </p:nvGraphicFramePr>
        <p:xfrm>
          <a:off x="4287837" y="1308100"/>
          <a:ext cx="1306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5" name="Formel" r:id="rId8" imgW="761760" imgH="203040" progId="Equation.3">
                  <p:embed/>
                </p:oleObj>
              </mc:Choice>
              <mc:Fallback>
                <p:oleObj name="Formel" r:id="rId8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7" y="1308100"/>
                        <a:ext cx="1306513" cy="3540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038837"/>
              </p:ext>
            </p:extLst>
          </p:nvPr>
        </p:nvGraphicFramePr>
        <p:xfrm>
          <a:off x="6183312" y="1262063"/>
          <a:ext cx="1676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6" name="Formel" r:id="rId10" imgW="977760" imgH="241200" progId="Equation.3">
                  <p:embed/>
                </p:oleObj>
              </mc:Choice>
              <mc:Fallback>
                <p:oleObj name="Formel" r:id="rId10" imgW="97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2" y="1262063"/>
                        <a:ext cx="1676400" cy="420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k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52272"/>
              </p:ext>
            </p:extLst>
          </p:nvPr>
        </p:nvGraphicFramePr>
        <p:xfrm>
          <a:off x="239712" y="2209800"/>
          <a:ext cx="1630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7" name="Formel" r:id="rId12" imgW="952200" imgH="393480" progId="Equation.3">
                  <p:embed/>
                </p:oleObj>
              </mc:Choice>
              <mc:Fallback>
                <p:oleObj name="Formel" r:id="rId12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2209800"/>
                        <a:ext cx="16303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k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8623"/>
              </p:ext>
            </p:extLst>
          </p:nvPr>
        </p:nvGraphicFramePr>
        <p:xfrm>
          <a:off x="2284412" y="2374900"/>
          <a:ext cx="1870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8" name="Formel" r:id="rId14" imgW="1091880" imgH="203040" progId="Equation.3">
                  <p:embed/>
                </p:oleObj>
              </mc:Choice>
              <mc:Fallback>
                <p:oleObj name="Formel" r:id="rId14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2" y="2374900"/>
                        <a:ext cx="1870075" cy="3540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k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44048"/>
              </p:ext>
            </p:extLst>
          </p:nvPr>
        </p:nvGraphicFramePr>
        <p:xfrm>
          <a:off x="4267200" y="2209800"/>
          <a:ext cx="1717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9" name="Formel" r:id="rId16" imgW="1002960" imgH="393480" progId="Equation.3">
                  <p:embed/>
                </p:oleObj>
              </mc:Choice>
              <mc:Fallback>
                <p:oleObj name="Formel" r:id="rId16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1717675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k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739405"/>
              </p:ext>
            </p:extLst>
          </p:nvPr>
        </p:nvGraphicFramePr>
        <p:xfrm>
          <a:off x="6215062" y="2362200"/>
          <a:ext cx="18462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0" name="Formel" r:id="rId18" imgW="1079280" imgH="241200" progId="Equation.3">
                  <p:embed/>
                </p:oleObj>
              </mc:Choice>
              <mc:Fallback>
                <p:oleObj name="Formel" r:id="rId18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2" y="2362200"/>
                        <a:ext cx="1846263" cy="420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514600" y="914400"/>
            <a:ext cx="12192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3352800" y="1981200"/>
            <a:ext cx="411480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58876"/>
              </p:ext>
            </p:extLst>
          </p:nvPr>
        </p:nvGraphicFramePr>
        <p:xfrm>
          <a:off x="228600" y="3048000"/>
          <a:ext cx="54387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1" name="Formel" r:id="rId20" imgW="3174840" imgH="457200" progId="Equation.3">
                  <p:embed/>
                </p:oleObj>
              </mc:Choice>
              <mc:Fallback>
                <p:oleObj name="Formel" r:id="rId20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0"/>
                        <a:ext cx="5438775" cy="7953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9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 von Raumladungszone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Dicke </a:t>
            </a:r>
            <a:r>
              <a:rPr lang="de-DE" sz="1400" dirty="0"/>
              <a:t>der </a:t>
            </a:r>
            <a:r>
              <a:rPr lang="de-DE" sz="1400" dirty="0" smtClean="0"/>
              <a:t>Raumladungszone </a:t>
            </a:r>
            <a:r>
              <a:rPr lang="de-DE" sz="1400" dirty="0"/>
              <a:t>und deren Ladung hängen als Quadratwurzel von der Spannung in der Zone V</a:t>
            </a:r>
          </a:p>
          <a:p>
            <a:r>
              <a:rPr lang="de-DE" sz="1400" dirty="0"/>
              <a:t>Die Ladung der Zone ist durch die Formel 2 * </a:t>
            </a:r>
            <a:r>
              <a:rPr lang="de-DE" sz="1400" dirty="0" err="1"/>
              <a:t>Cdyn</a:t>
            </a:r>
            <a:r>
              <a:rPr lang="de-DE" sz="1400" dirty="0"/>
              <a:t> * V gegeben</a:t>
            </a:r>
          </a:p>
          <a:p>
            <a:r>
              <a:rPr lang="de-DE" sz="1400" dirty="0"/>
              <a:t>Man kann näherungsweise </a:t>
            </a:r>
            <a:r>
              <a:rPr lang="de-DE" sz="1400" dirty="0" err="1"/>
              <a:t>Cdyn</a:t>
            </a:r>
            <a:r>
              <a:rPr lang="de-DE" sz="1400" dirty="0"/>
              <a:t> </a:t>
            </a:r>
            <a:r>
              <a:rPr lang="de-DE" sz="1400" dirty="0" smtClean="0"/>
              <a:t>anstatt normaler </a:t>
            </a:r>
            <a:r>
              <a:rPr lang="de-DE" sz="1400" dirty="0"/>
              <a:t>Kapazität </a:t>
            </a:r>
            <a:r>
              <a:rPr lang="de-DE" sz="1400" dirty="0" smtClean="0"/>
              <a:t>verwenden</a:t>
            </a:r>
          </a:p>
          <a:p>
            <a:r>
              <a:rPr lang="de-DE" sz="1400" dirty="0" smtClean="0"/>
              <a:t>Wir haben deshalb überall </a:t>
            </a:r>
            <a:r>
              <a:rPr lang="de-DE" sz="1400" dirty="0" err="1" smtClean="0"/>
              <a:t>Cdep_dyn</a:t>
            </a:r>
            <a:r>
              <a:rPr lang="de-DE" sz="1400" dirty="0" smtClean="0"/>
              <a:t> verwendet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09600" y="4038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28836" y="4800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34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137941" y="4343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V0+dV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6234659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dV</a:t>
            </a:r>
            <a:endParaRPr lang="de-DE" dirty="0"/>
          </a:p>
        </p:txBody>
      </p: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11386"/>
              </p:ext>
            </p:extLst>
          </p:nvPr>
        </p:nvGraphicFramePr>
        <p:xfrm>
          <a:off x="511175" y="3390900"/>
          <a:ext cx="1241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9" name="Formel" r:id="rId4" imgW="723600" imgH="241200" progId="Equation.3">
                  <p:embed/>
                </p:oleObj>
              </mc:Choice>
              <mc:Fallback>
                <p:oleObj name="Formel" r:id="rId4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390900"/>
                        <a:ext cx="1241425" cy="419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01055"/>
              </p:ext>
            </p:extLst>
          </p:nvPr>
        </p:nvGraphicFramePr>
        <p:xfrm>
          <a:off x="533400" y="2819400"/>
          <a:ext cx="18462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0" name="Formel" r:id="rId6" imgW="1079280" imgH="241200" progId="Equation.3">
                  <p:embed/>
                </p:oleObj>
              </mc:Choice>
              <mc:Fallback>
                <p:oleObj name="Formel" r:id="rId6" imgW="1079280" imgH="241200" progId="Equation.3">
                  <p:embed/>
                  <p:pic>
                    <p:nvPicPr>
                      <p:cNvPr id="0" name="Objek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1846262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8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Gate Kapazität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Oxidkapazität Cox * W * L </a:t>
            </a:r>
            <a:endParaRPr lang="de-DE" sz="1400" dirty="0" smtClean="0"/>
          </a:p>
          <a:p>
            <a:pPr eaLnBrk="1" hangingPunct="1"/>
            <a:r>
              <a:rPr lang="de-DE" sz="1400" dirty="0"/>
              <a:t>Kapazität der Verarmungszone </a:t>
            </a:r>
            <a:r>
              <a:rPr lang="de-DE" sz="1400" dirty="0" err="1"/>
              <a:t>Cdep</a:t>
            </a:r>
            <a:r>
              <a:rPr lang="de-DE" sz="1400" dirty="0"/>
              <a:t> * W * 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 bwMode="auto">
          <a:xfrm>
            <a:off x="2209800" y="4038600"/>
            <a:ext cx="457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667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267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267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3962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4495800" y="4114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495800" y="4114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4267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42672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4495800" y="3581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449313" y="4343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92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Gate Kapazität – schwache Inversion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Die Gate Kapazität ist die Reihenschaltung von Cox und </a:t>
            </a:r>
            <a:r>
              <a:rPr lang="de-DE" sz="1400" dirty="0" err="1" smtClean="0"/>
              <a:t>Cdep</a:t>
            </a:r>
            <a:endParaRPr lang="de-DE" sz="1400" dirty="0" smtClean="0"/>
          </a:p>
          <a:p>
            <a:pPr eaLnBrk="1" hangingPunct="1"/>
            <a:r>
              <a:rPr lang="de-DE" sz="1400" dirty="0"/>
              <a:t>Die Kapazität wirkt zwischen dem Gate und dem </a:t>
            </a:r>
            <a:r>
              <a:rPr lang="de-DE" sz="1400" dirty="0" smtClean="0"/>
              <a:t>Substrat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667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267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267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3962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4495800" y="4114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495800" y="4114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4267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42672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4495800" y="3581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449313" y="4343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76519"/>
              </p:ext>
            </p:extLst>
          </p:nvPr>
        </p:nvGraphicFramePr>
        <p:xfrm>
          <a:off x="2438400" y="2438400"/>
          <a:ext cx="39195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Formel" r:id="rId4" imgW="2286000" imgH="241200" progId="Equation.3">
                  <p:embed/>
                </p:oleObj>
              </mc:Choice>
              <mc:Fallback>
                <p:oleObj name="Formel" r:id="rId4" imgW="2286000" imgH="241200" progId="Equation.3">
                  <p:embed/>
                  <p:pic>
                    <p:nvPicPr>
                      <p:cNvPr id="0" name="Objek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38400"/>
                        <a:ext cx="3919538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ihandform 7"/>
          <p:cNvSpPr/>
          <p:nvPr/>
        </p:nvSpPr>
        <p:spPr bwMode="auto">
          <a:xfrm>
            <a:off x="1143000" y="1314888"/>
            <a:ext cx="4000500" cy="4552512"/>
          </a:xfrm>
          <a:custGeom>
            <a:avLst/>
            <a:gdLst>
              <a:gd name="connsiteX0" fmla="*/ 0 w 4000500"/>
              <a:gd name="connsiteY0" fmla="*/ 399612 h 4552512"/>
              <a:gd name="connsiteX1" fmla="*/ 3213100 w 4000500"/>
              <a:gd name="connsiteY1" fmla="*/ 399612 h 4552512"/>
              <a:gd name="connsiteX2" fmla="*/ 4000500 w 4000500"/>
              <a:gd name="connsiteY2" fmla="*/ 4552512 h 455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0" h="4552512">
                <a:moveTo>
                  <a:pt x="0" y="399612"/>
                </a:moveTo>
                <a:cubicBezTo>
                  <a:pt x="1273175" y="53537"/>
                  <a:pt x="2546350" y="-292538"/>
                  <a:pt x="3213100" y="399612"/>
                </a:cubicBezTo>
                <a:cubicBezTo>
                  <a:pt x="3879850" y="1091762"/>
                  <a:pt x="3940175" y="2822137"/>
                  <a:pt x="4000500" y="4552512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Gate Kapazität – </a:t>
            </a:r>
            <a:r>
              <a:rPr lang="de-DE" sz="2000" dirty="0" smtClean="0"/>
              <a:t>starke </a:t>
            </a:r>
            <a:r>
              <a:rPr lang="de-DE" sz="2000" dirty="0"/>
              <a:t>Inversion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Die Spannung zwischen den Kontakten von </a:t>
            </a:r>
            <a:r>
              <a:rPr lang="de-DE" sz="1400" dirty="0" err="1"/>
              <a:t>Cdep</a:t>
            </a:r>
            <a:r>
              <a:rPr lang="de-DE" sz="1400" dirty="0"/>
              <a:t> ist </a:t>
            </a:r>
            <a:r>
              <a:rPr lang="de-DE" sz="1400" dirty="0" smtClean="0"/>
              <a:t>fest</a:t>
            </a:r>
          </a:p>
          <a:p>
            <a:pPr eaLnBrk="1" hangingPunct="1"/>
            <a:r>
              <a:rPr lang="de-DE" sz="1400" dirty="0"/>
              <a:t>Die </a:t>
            </a:r>
            <a:r>
              <a:rPr lang="de-DE" sz="1400" dirty="0" smtClean="0"/>
              <a:t>Gate-Kapazität </a:t>
            </a:r>
            <a:r>
              <a:rPr lang="de-DE" sz="1400" dirty="0"/>
              <a:t>ist also größer als in schwacher </a:t>
            </a:r>
            <a:r>
              <a:rPr lang="de-DE" sz="1400" dirty="0" smtClean="0"/>
              <a:t>Inversion</a:t>
            </a:r>
          </a:p>
          <a:p>
            <a:pPr eaLnBrk="1" hangingPunct="1"/>
            <a:r>
              <a:rPr lang="de-DE" sz="1400" dirty="0" smtClean="0"/>
              <a:t>Gate-Kapazität wirkt zwischen </a:t>
            </a:r>
            <a:r>
              <a:rPr lang="de-DE" sz="1400" dirty="0"/>
              <a:t>dem Gate und Source und Drain gleichmäßig</a:t>
            </a:r>
            <a:endParaRPr lang="de-DE" sz="1400" dirty="0" smtClean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 bwMode="auto">
          <a:xfrm>
            <a:off x="2209800" y="4038600"/>
            <a:ext cx="457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667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267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267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3962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4495800" y="4114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495800" y="4114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4267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42672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4495800" y="3581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449313" y="4343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4114800" y="4343400"/>
            <a:ext cx="762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4114800" y="4343400"/>
            <a:ext cx="762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89223"/>
              </p:ext>
            </p:extLst>
          </p:nvPr>
        </p:nvGraphicFramePr>
        <p:xfrm>
          <a:off x="3657600" y="2438400"/>
          <a:ext cx="23082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7" name="Formel" r:id="rId4" imgW="1346040" imgH="241200" progId="Equation.3">
                  <p:embed/>
                </p:oleObj>
              </mc:Choice>
              <mc:Fallback>
                <p:oleObj name="Formel" r:id="rId4" imgW="1346040" imgH="2412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2308225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ihandform 19"/>
          <p:cNvSpPr/>
          <p:nvPr/>
        </p:nvSpPr>
        <p:spPr bwMode="auto">
          <a:xfrm>
            <a:off x="1193800" y="1750279"/>
            <a:ext cx="2323629" cy="2186748"/>
          </a:xfrm>
          <a:custGeom>
            <a:avLst/>
            <a:gdLst>
              <a:gd name="connsiteX0" fmla="*/ 241300 w 2323629"/>
              <a:gd name="connsiteY0" fmla="*/ 167421 h 2186748"/>
              <a:gd name="connsiteX1" fmla="*/ 1930400 w 2323629"/>
              <a:gd name="connsiteY1" fmla="*/ 167421 h 2186748"/>
              <a:gd name="connsiteX2" fmla="*/ 2171700 w 2323629"/>
              <a:gd name="connsiteY2" fmla="*/ 1907321 h 2186748"/>
              <a:gd name="connsiteX3" fmla="*/ 0 w 2323629"/>
              <a:gd name="connsiteY3" fmla="*/ 2161321 h 218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3629" h="2186748">
                <a:moveTo>
                  <a:pt x="241300" y="167421"/>
                </a:moveTo>
                <a:cubicBezTo>
                  <a:pt x="924983" y="22429"/>
                  <a:pt x="1608667" y="-122562"/>
                  <a:pt x="1930400" y="167421"/>
                </a:cubicBezTo>
                <a:cubicBezTo>
                  <a:pt x="2252133" y="457404"/>
                  <a:pt x="2493433" y="1575004"/>
                  <a:pt x="2171700" y="1907321"/>
                </a:cubicBezTo>
                <a:cubicBezTo>
                  <a:pt x="1849967" y="2239638"/>
                  <a:pt x="924983" y="2200479"/>
                  <a:pt x="0" y="2161321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reihandform 20"/>
          <p:cNvSpPr/>
          <p:nvPr/>
        </p:nvSpPr>
        <p:spPr bwMode="auto">
          <a:xfrm>
            <a:off x="3517900" y="2844800"/>
            <a:ext cx="4254500" cy="1145850"/>
          </a:xfrm>
          <a:custGeom>
            <a:avLst/>
            <a:gdLst>
              <a:gd name="connsiteX0" fmla="*/ 0 w 4254500"/>
              <a:gd name="connsiteY0" fmla="*/ 0 h 1145850"/>
              <a:gd name="connsiteX1" fmla="*/ 2019300 w 4254500"/>
              <a:gd name="connsiteY1" fmla="*/ 1028700 h 1145850"/>
              <a:gd name="connsiteX2" fmla="*/ 4254500 w 4254500"/>
              <a:gd name="connsiteY2" fmla="*/ 1079500 h 114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54500" h="1145850">
                <a:moveTo>
                  <a:pt x="0" y="0"/>
                </a:moveTo>
                <a:cubicBezTo>
                  <a:pt x="655108" y="424391"/>
                  <a:pt x="1310217" y="848783"/>
                  <a:pt x="2019300" y="1028700"/>
                </a:cubicBezTo>
                <a:cubicBezTo>
                  <a:pt x="2728383" y="1208617"/>
                  <a:pt x="3491441" y="1144058"/>
                  <a:pt x="4254500" y="1079500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Gate Kapazität – </a:t>
            </a:r>
            <a:r>
              <a:rPr lang="de-DE" sz="2000" dirty="0" smtClean="0"/>
              <a:t>starke Inversion und </a:t>
            </a:r>
            <a:r>
              <a:rPr lang="de-DE" sz="2000" dirty="0" err="1" smtClean="0"/>
              <a:t>Vds</a:t>
            </a:r>
            <a:r>
              <a:rPr lang="de-DE" sz="2000" dirty="0" smtClean="0"/>
              <a:t>&gt;</a:t>
            </a:r>
            <a:r>
              <a:rPr lang="de-DE" sz="2000" dirty="0" err="1" smtClean="0"/>
              <a:t>Vdssat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Da der Kanal in Sättigung von Drain abgekoppelt ist, wirkt die Kapazität nur zwischen Gate und </a:t>
            </a:r>
            <a:r>
              <a:rPr lang="de-DE" sz="1400" dirty="0" smtClean="0"/>
              <a:t>Source</a:t>
            </a:r>
          </a:p>
          <a:p>
            <a:pPr eaLnBrk="1" hangingPunct="1"/>
            <a:r>
              <a:rPr lang="de-DE" sz="1400" dirty="0"/>
              <a:t>I</a:t>
            </a:r>
            <a:r>
              <a:rPr lang="de-DE" sz="1400" dirty="0" smtClean="0"/>
              <a:t>n </a:t>
            </a:r>
            <a:r>
              <a:rPr lang="de-DE" sz="1400" dirty="0"/>
              <a:t>erster Näherung keine Kapazität zwischen dem Drain und Gate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667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2672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267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495800" y="3962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4495800" y="4114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4495800" y="4114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42672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42672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4495800" y="4724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4495800" y="3581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449313" y="4343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4114800" y="4343400"/>
            <a:ext cx="762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4114800" y="4343400"/>
            <a:ext cx="7620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288933"/>
              </p:ext>
            </p:extLst>
          </p:nvPr>
        </p:nvGraphicFramePr>
        <p:xfrm>
          <a:off x="3733800" y="2438400"/>
          <a:ext cx="27432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7" name="Formel" r:id="rId4" imgW="1600200" imgH="241200" progId="Equation.3">
                  <p:embed/>
                </p:oleObj>
              </mc:Choice>
              <mc:Fallback>
                <p:oleObj name="Formel" r:id="rId4" imgW="1600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8400"/>
                        <a:ext cx="2743200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ihandform 19"/>
          <p:cNvSpPr/>
          <p:nvPr/>
        </p:nvSpPr>
        <p:spPr bwMode="auto">
          <a:xfrm>
            <a:off x="1193800" y="1750279"/>
            <a:ext cx="2323629" cy="2186748"/>
          </a:xfrm>
          <a:custGeom>
            <a:avLst/>
            <a:gdLst>
              <a:gd name="connsiteX0" fmla="*/ 241300 w 2323629"/>
              <a:gd name="connsiteY0" fmla="*/ 167421 h 2186748"/>
              <a:gd name="connsiteX1" fmla="*/ 1930400 w 2323629"/>
              <a:gd name="connsiteY1" fmla="*/ 167421 h 2186748"/>
              <a:gd name="connsiteX2" fmla="*/ 2171700 w 2323629"/>
              <a:gd name="connsiteY2" fmla="*/ 1907321 h 2186748"/>
              <a:gd name="connsiteX3" fmla="*/ 0 w 2323629"/>
              <a:gd name="connsiteY3" fmla="*/ 2161321 h 218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3629" h="2186748">
                <a:moveTo>
                  <a:pt x="241300" y="167421"/>
                </a:moveTo>
                <a:cubicBezTo>
                  <a:pt x="924983" y="22429"/>
                  <a:pt x="1608667" y="-122562"/>
                  <a:pt x="1930400" y="167421"/>
                </a:cubicBezTo>
                <a:cubicBezTo>
                  <a:pt x="2252133" y="457404"/>
                  <a:pt x="2493433" y="1575004"/>
                  <a:pt x="2171700" y="1907321"/>
                </a:cubicBezTo>
                <a:cubicBezTo>
                  <a:pt x="1849967" y="2239638"/>
                  <a:pt x="924983" y="2200479"/>
                  <a:pt x="0" y="2161321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reihandform 20"/>
          <p:cNvSpPr/>
          <p:nvPr/>
        </p:nvSpPr>
        <p:spPr bwMode="auto">
          <a:xfrm>
            <a:off x="3517900" y="2844800"/>
            <a:ext cx="4254500" cy="1145850"/>
          </a:xfrm>
          <a:custGeom>
            <a:avLst/>
            <a:gdLst>
              <a:gd name="connsiteX0" fmla="*/ 0 w 4254500"/>
              <a:gd name="connsiteY0" fmla="*/ 0 h 1145850"/>
              <a:gd name="connsiteX1" fmla="*/ 2019300 w 4254500"/>
              <a:gd name="connsiteY1" fmla="*/ 1028700 h 1145850"/>
              <a:gd name="connsiteX2" fmla="*/ 4254500 w 4254500"/>
              <a:gd name="connsiteY2" fmla="*/ 1079500 h 114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54500" h="1145850">
                <a:moveTo>
                  <a:pt x="0" y="0"/>
                </a:moveTo>
                <a:cubicBezTo>
                  <a:pt x="655108" y="424391"/>
                  <a:pt x="1310217" y="848783"/>
                  <a:pt x="2019300" y="1028700"/>
                </a:cubicBezTo>
                <a:cubicBezTo>
                  <a:pt x="2728383" y="1208617"/>
                  <a:pt x="3491441" y="1144058"/>
                  <a:pt x="4254500" y="1079500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htwinkliges Dreieck 2"/>
          <p:cNvSpPr/>
          <p:nvPr/>
        </p:nvSpPr>
        <p:spPr bwMode="auto">
          <a:xfrm rot="5400000">
            <a:off x="4343400" y="1905000"/>
            <a:ext cx="228600" cy="44958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7" name="Objek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884725"/>
              </p:ext>
            </p:extLst>
          </p:nvPr>
        </p:nvGraphicFramePr>
        <p:xfrm>
          <a:off x="3124200" y="3962400"/>
          <a:ext cx="8064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8" name="Formel" r:id="rId6" imgW="469800" imgH="203040" progId="Equation.3">
                  <p:embed/>
                </p:oleObj>
              </mc:Choice>
              <mc:Fallback>
                <p:oleObj name="Formel" r:id="rId6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62400"/>
                        <a:ext cx="806450" cy="3540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k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007647"/>
              </p:ext>
            </p:extLst>
          </p:nvPr>
        </p:nvGraphicFramePr>
        <p:xfrm>
          <a:off x="7162800" y="3276600"/>
          <a:ext cx="847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9" name="Formel" r:id="rId8" imgW="495000" imgH="241200" progId="Equation.3">
                  <p:embed/>
                </p:oleObj>
              </mc:Choice>
              <mc:Fallback>
                <p:oleObj name="Formel" r:id="rId8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76600"/>
                        <a:ext cx="847725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9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2514600" y="4038600"/>
            <a:ext cx="38862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ussdiagramm: Prozess 38"/>
          <p:cNvSpPr/>
          <p:nvPr/>
        </p:nvSpPr>
        <p:spPr bwMode="auto">
          <a:xfrm>
            <a:off x="6400800" y="40386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Weitere Kapazitäten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PN Übergang Kapazitäten (</a:t>
            </a:r>
            <a:r>
              <a:rPr lang="de-DE" sz="1400" dirty="0" err="1"/>
              <a:t>junction</a:t>
            </a:r>
            <a:r>
              <a:rPr lang="de-DE" sz="1400" dirty="0"/>
              <a:t> Kapazitäten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/>
              <a:t>Überlappkapazitäten </a:t>
            </a:r>
            <a:r>
              <a:rPr lang="de-DE" sz="1400" dirty="0" err="1"/>
              <a:t>Cgs_ovl</a:t>
            </a:r>
            <a:r>
              <a:rPr lang="de-DE" sz="1400" dirty="0"/>
              <a:t> und </a:t>
            </a:r>
            <a:r>
              <a:rPr lang="de-DE" sz="1400" dirty="0" err="1"/>
              <a:t>Cgd_ovl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905000" y="2971800"/>
            <a:ext cx="5181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667000" y="4191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7818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4008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828800" y="4038600"/>
            <a:ext cx="563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Flussdiagramm: Prozess 40"/>
          <p:cNvSpPr/>
          <p:nvPr/>
        </p:nvSpPr>
        <p:spPr bwMode="auto">
          <a:xfrm>
            <a:off x="152400" y="4114800"/>
            <a:ext cx="2362200" cy="1600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334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152400" y="4038600"/>
            <a:ext cx="23622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33400" y="51816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 bwMode="auto">
          <a:xfrm>
            <a:off x="2209800" y="4038600"/>
            <a:ext cx="457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Abgerundetes Rechteck 48"/>
          <p:cNvSpPr/>
          <p:nvPr/>
        </p:nvSpPr>
        <p:spPr bwMode="auto">
          <a:xfrm>
            <a:off x="2514600" y="4038600"/>
            <a:ext cx="38862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667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6781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70866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22098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05000" y="2286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7818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781800" y="22098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>
            <a:off x="1905000" y="2438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1905000" y="2133600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Überlapp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828800" y="3505200"/>
            <a:ext cx="457200" cy="685800"/>
            <a:chOff x="4876800" y="1828800"/>
            <a:chExt cx="457200" cy="685800"/>
          </a:xfrm>
        </p:grpSpPr>
        <p:cxnSp>
          <p:nvCxnSpPr>
            <p:cNvPr id="40" name="Gerade Verbindung 3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6705600" y="3581400"/>
            <a:ext cx="457200" cy="685800"/>
            <a:chOff x="4876800" y="1828800"/>
            <a:chExt cx="457200" cy="685800"/>
          </a:xfrm>
        </p:grpSpPr>
        <p:cxnSp>
          <p:nvCxnSpPr>
            <p:cNvPr id="65" name="Gerade Verbindung 6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8077200" y="5181600"/>
            <a:ext cx="457200" cy="685800"/>
            <a:chOff x="4876800" y="1828800"/>
            <a:chExt cx="457200" cy="685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4" name="Gruppieren 73"/>
          <p:cNvGrpSpPr/>
          <p:nvPr/>
        </p:nvGrpSpPr>
        <p:grpSpPr>
          <a:xfrm>
            <a:off x="1752600" y="5181600"/>
            <a:ext cx="457200" cy="685800"/>
            <a:chOff x="4876800" y="1828800"/>
            <a:chExt cx="457200" cy="685800"/>
          </a:xfrm>
        </p:grpSpPr>
        <p:cxnSp>
          <p:nvCxnSpPr>
            <p:cNvPr id="75" name="Gerade Verbindung 7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500898"/>
              </p:ext>
            </p:extLst>
          </p:nvPr>
        </p:nvGraphicFramePr>
        <p:xfrm>
          <a:off x="7848600" y="5638800"/>
          <a:ext cx="4143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5" name="Formel" r:id="rId4" imgW="241200" imgH="241200" progId="Equation.3">
                  <p:embed/>
                </p:oleObj>
              </mc:Choice>
              <mc:Fallback>
                <p:oleObj name="Formel" r:id="rId4" imgW="241200" imgH="241200" progId="Equation.3">
                  <p:embed/>
                  <p:pic>
                    <p:nvPicPr>
                      <p:cNvPr id="0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638800"/>
                        <a:ext cx="414337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k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566280"/>
              </p:ext>
            </p:extLst>
          </p:nvPr>
        </p:nvGraphicFramePr>
        <p:xfrm>
          <a:off x="2068513" y="5638800"/>
          <a:ext cx="3921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6" name="Formel" r:id="rId6" imgW="228600" imgH="241200" progId="Equation.3">
                  <p:embed/>
                </p:oleObj>
              </mc:Choice>
              <mc:Fallback>
                <p:oleObj name="Formel" r:id="rId6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5638800"/>
                        <a:ext cx="392112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06274"/>
              </p:ext>
            </p:extLst>
          </p:nvPr>
        </p:nvGraphicFramePr>
        <p:xfrm>
          <a:off x="2297113" y="3581400"/>
          <a:ext cx="7191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7" name="Formel" r:id="rId8" imgW="419040" imgH="241200" progId="Equation.3">
                  <p:embed/>
                </p:oleObj>
              </mc:Choice>
              <mc:Fallback>
                <p:oleObj name="Formel" r:id="rId8" imgW="419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3581400"/>
                        <a:ext cx="719137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150246"/>
              </p:ext>
            </p:extLst>
          </p:nvPr>
        </p:nvGraphicFramePr>
        <p:xfrm>
          <a:off x="7162800" y="3581400"/>
          <a:ext cx="7413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8" name="Formel" r:id="rId10" imgW="431640" imgH="241200" progId="Equation.3">
                  <p:embed/>
                </p:oleObj>
              </mc:Choice>
              <mc:Fallback>
                <p:oleObj name="Formel" r:id="rId10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81400"/>
                        <a:ext cx="741363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Ellipse 12"/>
          <p:cNvSpPr/>
          <p:nvPr/>
        </p:nvSpPr>
        <p:spPr bwMode="auto">
          <a:xfrm>
            <a:off x="6477000" y="3200400"/>
            <a:ext cx="14478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Kleinsignalmodell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>
            <a:off x="838200" y="2819400"/>
            <a:ext cx="11303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Ellipse 55"/>
          <p:cNvSpPr/>
          <p:nvPr/>
        </p:nvSpPr>
        <p:spPr bwMode="auto">
          <a:xfrm>
            <a:off x="2209800" y="2971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Ellipse 59"/>
          <p:cNvSpPr/>
          <p:nvPr/>
        </p:nvSpPr>
        <p:spPr bwMode="auto">
          <a:xfrm>
            <a:off x="22098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>
            <a:stCxn id="60" idx="4"/>
          </p:cNvCxnSpPr>
          <p:nvPr/>
        </p:nvCxnSpPr>
        <p:spPr bwMode="auto">
          <a:xfrm>
            <a:off x="2362200" y="3429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2362200" y="2819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362200" y="2819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2362200" y="35814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Line 32"/>
          <p:cNvSpPr>
            <a:spLocks noChangeShapeType="1"/>
          </p:cNvSpPr>
          <p:nvPr/>
        </p:nvSpPr>
        <p:spPr bwMode="auto">
          <a:xfrm>
            <a:off x="990600" y="3581400"/>
            <a:ext cx="1676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" name="Textfeld 85"/>
          <p:cNvSpPr txBox="1"/>
          <p:nvPr/>
        </p:nvSpPr>
        <p:spPr>
          <a:xfrm>
            <a:off x="1524000" y="3048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2286000" y="2819400"/>
            <a:ext cx="1707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r>
              <a:rPr lang="de-DE" dirty="0" smtClean="0"/>
              <a:t> + </a:t>
            </a:r>
            <a:r>
              <a:rPr lang="de-DE" dirty="0" err="1" smtClean="0"/>
              <a:t>gmb</a:t>
            </a:r>
            <a:r>
              <a:rPr lang="de-DE" dirty="0" smtClean="0"/>
              <a:t> </a:t>
            </a:r>
            <a:r>
              <a:rPr lang="de-DE" dirty="0" err="1" smtClean="0"/>
              <a:t>Vbs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676400" y="2819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1695636" y="3276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2362200" y="2819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676400" y="25146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1685217" y="3581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685800" y="4419600"/>
            <a:ext cx="3581399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1676400" y="44196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1596193" y="3886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Vbg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2514600" y="25146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676400" y="4114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200400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 bwMode="auto">
          <a:xfrm>
            <a:off x="3124200" y="30480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/>
          <p:nvPr/>
        </p:nvCxnSpPr>
        <p:spPr bwMode="auto">
          <a:xfrm>
            <a:off x="3200400" y="3352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3200400" y="3276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grpSp>
        <p:nvGrpSpPr>
          <p:cNvPr id="97" name="Gruppieren 96"/>
          <p:cNvGrpSpPr/>
          <p:nvPr/>
        </p:nvGrpSpPr>
        <p:grpSpPr>
          <a:xfrm>
            <a:off x="1143000" y="2819400"/>
            <a:ext cx="304800" cy="762000"/>
            <a:chOff x="4876800" y="1828800"/>
            <a:chExt cx="457200" cy="6858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685800" y="2819400"/>
            <a:ext cx="304800" cy="762000"/>
            <a:chOff x="4876800" y="1828800"/>
            <a:chExt cx="457200" cy="685800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Gerade Verbindung 10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Gerade Verbindung 10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" name="Gerade Verbindung 21"/>
          <p:cNvCxnSpPr/>
          <p:nvPr/>
        </p:nvCxnSpPr>
        <p:spPr bwMode="auto">
          <a:xfrm>
            <a:off x="838200" y="3581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3962400" y="2819400"/>
            <a:ext cx="304800" cy="838200"/>
            <a:chOff x="4876800" y="1828800"/>
            <a:chExt cx="457200" cy="685800"/>
          </a:xfrm>
        </p:grpSpPr>
        <p:cxnSp>
          <p:nvCxnSpPr>
            <p:cNvPr id="108" name="Gerade Verbindung 107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1143000" y="3581400"/>
            <a:ext cx="304800" cy="838200"/>
            <a:chOff x="4876800" y="1828800"/>
            <a:chExt cx="457200" cy="6858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24"/>
          <p:cNvCxnSpPr/>
          <p:nvPr/>
        </p:nvCxnSpPr>
        <p:spPr bwMode="auto">
          <a:xfrm>
            <a:off x="4114800" y="3657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14800" y="3276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1299408" y="4038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Cjs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1117353" y="28956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Cgs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29392" y="3276600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Cgb</a:t>
            </a:r>
            <a:endParaRPr lang="de-DE" dirty="0"/>
          </a:p>
        </p:txBody>
      </p:sp>
      <p:grpSp>
        <p:nvGrpSpPr>
          <p:cNvPr id="120" name="Gruppieren 119"/>
          <p:cNvGrpSpPr/>
          <p:nvPr/>
        </p:nvGrpSpPr>
        <p:grpSpPr>
          <a:xfrm rot="16200000">
            <a:off x="2057400" y="1905000"/>
            <a:ext cx="304800" cy="762000"/>
            <a:chOff x="4876800" y="1828800"/>
            <a:chExt cx="457200" cy="685800"/>
          </a:xfrm>
        </p:grpSpPr>
        <p:cxnSp>
          <p:nvCxnSpPr>
            <p:cNvPr id="121" name="Gerade Verbindung 12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Gerade Verbindung 28"/>
          <p:cNvCxnSpPr/>
          <p:nvPr/>
        </p:nvCxnSpPr>
        <p:spPr bwMode="auto">
          <a:xfrm>
            <a:off x="2895600" y="2286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>
            <a:off x="2590800" y="228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1524000" y="228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1524000" y="2286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2286000" y="19812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Cgd_ovl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3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Ids</a:t>
            </a:r>
            <a:r>
              <a:rPr lang="de-DE" sz="2000" dirty="0" smtClean="0"/>
              <a:t> (</a:t>
            </a:r>
            <a:r>
              <a:rPr lang="de-DE" sz="2000" dirty="0" err="1" smtClean="0"/>
              <a:t>Vds</a:t>
            </a:r>
            <a:r>
              <a:rPr lang="de-DE" sz="2000" dirty="0" smtClean="0"/>
              <a:t>) Kennlinie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Zwei Spannungen – </a:t>
            </a:r>
            <a:r>
              <a:rPr lang="de-DE" sz="1400" dirty="0" err="1"/>
              <a:t>Vgs</a:t>
            </a:r>
            <a:r>
              <a:rPr lang="de-DE" sz="1400" dirty="0"/>
              <a:t> und </a:t>
            </a:r>
            <a:r>
              <a:rPr lang="de-DE" sz="1400" dirty="0" err="1"/>
              <a:t>Vds</a:t>
            </a:r>
            <a:r>
              <a:rPr lang="de-DE" sz="1400" dirty="0"/>
              <a:t> </a:t>
            </a:r>
            <a:r>
              <a:rPr lang="de-DE" sz="1400" dirty="0" smtClean="0"/>
              <a:t>und zwei </a:t>
            </a:r>
            <a:r>
              <a:rPr lang="de-DE" sz="1400" dirty="0"/>
              <a:t>Ströme </a:t>
            </a:r>
            <a:r>
              <a:rPr lang="de-DE" sz="1400" dirty="0" err="1"/>
              <a:t>Ids</a:t>
            </a:r>
            <a:r>
              <a:rPr lang="de-DE" sz="1400" dirty="0"/>
              <a:t> und </a:t>
            </a:r>
            <a:r>
              <a:rPr lang="de-DE" sz="1400" dirty="0" err="1" smtClean="0"/>
              <a:t>Igs</a:t>
            </a:r>
            <a:r>
              <a:rPr lang="de-DE" sz="1400" dirty="0" smtClean="0"/>
              <a:t> (</a:t>
            </a:r>
            <a:r>
              <a:rPr lang="de-DE" sz="1400" dirty="0" err="1" smtClean="0"/>
              <a:t>Igs</a:t>
            </a:r>
            <a:r>
              <a:rPr lang="de-DE" sz="1400" dirty="0" smtClean="0"/>
              <a:t> = 0)</a:t>
            </a:r>
          </a:p>
          <a:p>
            <a:pPr eaLnBrk="1" hangingPunct="1"/>
            <a:r>
              <a:rPr lang="de-DE" sz="1400" dirty="0" err="1"/>
              <a:t>Ids</a:t>
            </a:r>
            <a:r>
              <a:rPr lang="de-DE" sz="1400" dirty="0"/>
              <a:t> als Funktion von </a:t>
            </a:r>
            <a:r>
              <a:rPr lang="de-DE" sz="1400" dirty="0" err="1"/>
              <a:t>Vds</a:t>
            </a:r>
            <a:r>
              <a:rPr lang="de-DE" sz="1400" dirty="0"/>
              <a:t> für verschiedene </a:t>
            </a:r>
            <a:r>
              <a:rPr lang="de-DE" sz="1400" dirty="0" err="1"/>
              <a:t>Vgs</a:t>
            </a:r>
            <a:r>
              <a:rPr lang="de-DE" sz="1400" dirty="0"/>
              <a:t> (Ausgangskennlinien)</a:t>
            </a: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600200" y="47244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1600200" y="2743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1600200" y="42672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743200" y="39624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Freihandform 147"/>
          <p:cNvSpPr/>
          <p:nvPr/>
        </p:nvSpPr>
        <p:spPr bwMode="auto">
          <a:xfrm>
            <a:off x="2057400" y="39624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4685928" y="4724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219200" y="2895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2743200" y="411480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100mV</a:t>
            </a:r>
            <a:endParaRPr lang="de-DE" dirty="0"/>
          </a:p>
        </p:txBody>
      </p:sp>
      <p:sp>
        <p:nvSpPr>
          <p:cNvPr id="2" name="Bogen 1"/>
          <p:cNvSpPr/>
          <p:nvPr/>
        </p:nvSpPr>
        <p:spPr bwMode="auto">
          <a:xfrm rot="5400000">
            <a:off x="-342900" y="1333500"/>
            <a:ext cx="3962400" cy="2819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2362200" y="4419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048000" y="30480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uppieren 2"/>
          <p:cNvGrpSpPr/>
          <p:nvPr/>
        </p:nvGrpSpPr>
        <p:grpSpPr>
          <a:xfrm>
            <a:off x="1600200" y="3048000"/>
            <a:ext cx="1447800" cy="1676400"/>
            <a:chOff x="1752600" y="2819400"/>
            <a:chExt cx="1143000" cy="762000"/>
          </a:xfrm>
        </p:grpSpPr>
        <p:cxnSp>
          <p:nvCxnSpPr>
            <p:cNvPr id="196" name="Gerade Verbindung 195"/>
            <p:cNvCxnSpPr/>
            <p:nvPr/>
          </p:nvCxnSpPr>
          <p:spPr bwMode="auto">
            <a:xfrm flipV="1">
              <a:off x="1752600" y="3124200"/>
              <a:ext cx="4572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" name="Freihandform 204"/>
            <p:cNvSpPr/>
            <p:nvPr/>
          </p:nvSpPr>
          <p:spPr bwMode="auto">
            <a:xfrm>
              <a:off x="2209800" y="2819400"/>
              <a:ext cx="685800" cy="304800"/>
            </a:xfrm>
            <a:custGeom>
              <a:avLst/>
              <a:gdLst>
                <a:gd name="connsiteX0" fmla="*/ 0 w 685800"/>
                <a:gd name="connsiteY0" fmla="*/ 292100 h 292100"/>
                <a:gd name="connsiteX1" fmla="*/ 381000 w 685800"/>
                <a:gd name="connsiteY1" fmla="*/ 50800 h 292100"/>
                <a:gd name="connsiteX2" fmla="*/ 685800 w 685800"/>
                <a:gd name="connsiteY2" fmla="*/ 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292100">
                  <a:moveTo>
                    <a:pt x="0" y="292100"/>
                  </a:moveTo>
                  <a:cubicBezTo>
                    <a:pt x="133350" y="195791"/>
                    <a:pt x="266700" y="99483"/>
                    <a:pt x="381000" y="50800"/>
                  </a:cubicBezTo>
                  <a:cubicBezTo>
                    <a:pt x="495300" y="2117"/>
                    <a:pt x="590550" y="1058"/>
                    <a:pt x="6858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6" name="Gruppieren 205"/>
          <p:cNvGrpSpPr/>
          <p:nvPr/>
        </p:nvGrpSpPr>
        <p:grpSpPr>
          <a:xfrm>
            <a:off x="1600200" y="4419600"/>
            <a:ext cx="762000" cy="304800"/>
            <a:chOff x="1752600" y="2819400"/>
            <a:chExt cx="1143000" cy="762000"/>
          </a:xfrm>
        </p:grpSpPr>
        <p:cxnSp>
          <p:nvCxnSpPr>
            <p:cNvPr id="207" name="Gerade Verbindung 206"/>
            <p:cNvCxnSpPr/>
            <p:nvPr/>
          </p:nvCxnSpPr>
          <p:spPr bwMode="auto">
            <a:xfrm flipV="1">
              <a:off x="1752600" y="3124200"/>
              <a:ext cx="4572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Freihandform 207"/>
            <p:cNvSpPr/>
            <p:nvPr/>
          </p:nvSpPr>
          <p:spPr bwMode="auto">
            <a:xfrm>
              <a:off x="2209800" y="2819400"/>
              <a:ext cx="685800" cy="304800"/>
            </a:xfrm>
            <a:custGeom>
              <a:avLst/>
              <a:gdLst>
                <a:gd name="connsiteX0" fmla="*/ 0 w 685800"/>
                <a:gd name="connsiteY0" fmla="*/ 292100 h 292100"/>
                <a:gd name="connsiteX1" fmla="*/ 381000 w 685800"/>
                <a:gd name="connsiteY1" fmla="*/ 50800 h 292100"/>
                <a:gd name="connsiteX2" fmla="*/ 685800 w 685800"/>
                <a:gd name="connsiteY2" fmla="*/ 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292100">
                  <a:moveTo>
                    <a:pt x="0" y="292100"/>
                  </a:moveTo>
                  <a:cubicBezTo>
                    <a:pt x="133350" y="195791"/>
                    <a:pt x="266700" y="99483"/>
                    <a:pt x="381000" y="50800"/>
                  </a:cubicBezTo>
                  <a:cubicBezTo>
                    <a:pt x="495300" y="2117"/>
                    <a:pt x="590550" y="1058"/>
                    <a:pt x="6858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9" name="Textfeld 208"/>
          <p:cNvSpPr txBox="1"/>
          <p:nvPr/>
        </p:nvSpPr>
        <p:spPr>
          <a:xfrm>
            <a:off x="3048000" y="373380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200mV</a:t>
            </a:r>
            <a:endParaRPr lang="de-DE" dirty="0"/>
          </a:p>
        </p:txBody>
      </p:sp>
      <p:sp>
        <p:nvSpPr>
          <p:cNvPr id="210" name="Textfeld 209"/>
          <p:cNvSpPr txBox="1"/>
          <p:nvPr/>
        </p:nvSpPr>
        <p:spPr>
          <a:xfrm>
            <a:off x="3276600" y="2771001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300mV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3276600" y="24384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Sättigung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1066800" y="4953000"/>
            <a:ext cx="1111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Linearbereich</a:t>
            </a:r>
            <a:endParaRPr lang="de-DE" dirty="0"/>
          </a:p>
        </p:txBody>
      </p:sp>
      <p:sp>
        <p:nvSpPr>
          <p:cNvPr id="213" name="Textfeld 212"/>
          <p:cNvSpPr txBox="1"/>
          <p:nvPr/>
        </p:nvSpPr>
        <p:spPr>
          <a:xfrm>
            <a:off x="1676400" y="2438400"/>
            <a:ext cx="1260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Trioden-Bereich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V="1">
            <a:off x="1981200" y="2971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V="1">
            <a:off x="1600200" y="2971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600200" y="4876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mit Pfeil 214"/>
          <p:cNvCxnSpPr/>
          <p:nvPr/>
        </p:nvCxnSpPr>
        <p:spPr bwMode="auto">
          <a:xfrm>
            <a:off x="1600200" y="27432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mit Pfeil 215"/>
          <p:cNvCxnSpPr/>
          <p:nvPr/>
        </p:nvCxnSpPr>
        <p:spPr bwMode="auto">
          <a:xfrm>
            <a:off x="3124200" y="27432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3048000" y="1752600"/>
            <a:ext cx="68580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617570"/>
              </p:ext>
            </p:extLst>
          </p:nvPr>
        </p:nvGraphicFramePr>
        <p:xfrm>
          <a:off x="3733800" y="17526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7" name="Formel" r:id="rId4" imgW="1752480" imgH="393480" progId="Equation.3">
                  <p:embed/>
                </p:oleObj>
              </mc:Choice>
              <mc:Fallback>
                <p:oleObj name="Formel" r:id="rId4" imgW="1752480" imgH="393480" progId="Equation.3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" name="Textfeld 216"/>
          <p:cNvSpPr txBox="1"/>
          <p:nvPr/>
        </p:nvSpPr>
        <p:spPr>
          <a:xfrm>
            <a:off x="2895600" y="4876800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r>
              <a:rPr lang="de-DE" dirty="0" smtClean="0"/>
              <a:t> = </a:t>
            </a:r>
            <a:r>
              <a:rPr lang="de-DE" dirty="0" err="1" smtClean="0"/>
              <a:t>Vgs-Vth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2286000" y="4495800"/>
            <a:ext cx="609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18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Ids</a:t>
            </a:r>
            <a:r>
              <a:rPr lang="de-DE" sz="2000" dirty="0"/>
              <a:t> (</a:t>
            </a:r>
            <a:r>
              <a:rPr lang="de-DE" sz="2000" dirty="0" err="1"/>
              <a:t>Vds</a:t>
            </a:r>
            <a:r>
              <a:rPr lang="de-DE" sz="2000" dirty="0"/>
              <a:t>) Kennlinie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Sättigung: Strom </a:t>
            </a:r>
            <a:r>
              <a:rPr lang="de-DE" sz="1400" dirty="0"/>
              <a:t>von </a:t>
            </a:r>
            <a:r>
              <a:rPr lang="de-DE" sz="1400" dirty="0" err="1"/>
              <a:t>Vds</a:t>
            </a:r>
            <a:r>
              <a:rPr lang="de-DE" sz="1400" dirty="0"/>
              <a:t> praktisch unabhängig </a:t>
            </a:r>
            <a:r>
              <a:rPr lang="de-DE" sz="1400" dirty="0" smtClean="0"/>
              <a:t>- Stromquelle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600200" y="47244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1600200" y="2743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1600200" y="42672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743200" y="39624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Freihandform 147"/>
          <p:cNvSpPr/>
          <p:nvPr/>
        </p:nvSpPr>
        <p:spPr bwMode="auto">
          <a:xfrm>
            <a:off x="2057400" y="39624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4685928" y="4724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219200" y="2895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2743200" y="411480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100mV</a:t>
            </a:r>
            <a:endParaRPr lang="de-DE" dirty="0"/>
          </a:p>
        </p:txBody>
      </p:sp>
      <p:sp>
        <p:nvSpPr>
          <p:cNvPr id="2" name="Bogen 1"/>
          <p:cNvSpPr/>
          <p:nvPr/>
        </p:nvSpPr>
        <p:spPr bwMode="auto">
          <a:xfrm rot="5400000">
            <a:off x="-342900" y="1333500"/>
            <a:ext cx="3962400" cy="2819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2362200" y="4419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048000" y="30480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uppieren 2"/>
          <p:cNvGrpSpPr/>
          <p:nvPr/>
        </p:nvGrpSpPr>
        <p:grpSpPr>
          <a:xfrm>
            <a:off x="1600200" y="3048000"/>
            <a:ext cx="1447800" cy="1676400"/>
            <a:chOff x="1752600" y="2819400"/>
            <a:chExt cx="1143000" cy="762000"/>
          </a:xfrm>
        </p:grpSpPr>
        <p:cxnSp>
          <p:nvCxnSpPr>
            <p:cNvPr id="196" name="Gerade Verbindung 195"/>
            <p:cNvCxnSpPr/>
            <p:nvPr/>
          </p:nvCxnSpPr>
          <p:spPr bwMode="auto">
            <a:xfrm flipV="1">
              <a:off x="1752600" y="3124200"/>
              <a:ext cx="4572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" name="Freihandform 204"/>
            <p:cNvSpPr/>
            <p:nvPr/>
          </p:nvSpPr>
          <p:spPr bwMode="auto">
            <a:xfrm>
              <a:off x="2209800" y="2819400"/>
              <a:ext cx="685800" cy="304800"/>
            </a:xfrm>
            <a:custGeom>
              <a:avLst/>
              <a:gdLst>
                <a:gd name="connsiteX0" fmla="*/ 0 w 685800"/>
                <a:gd name="connsiteY0" fmla="*/ 292100 h 292100"/>
                <a:gd name="connsiteX1" fmla="*/ 381000 w 685800"/>
                <a:gd name="connsiteY1" fmla="*/ 50800 h 292100"/>
                <a:gd name="connsiteX2" fmla="*/ 685800 w 685800"/>
                <a:gd name="connsiteY2" fmla="*/ 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292100">
                  <a:moveTo>
                    <a:pt x="0" y="292100"/>
                  </a:moveTo>
                  <a:cubicBezTo>
                    <a:pt x="133350" y="195791"/>
                    <a:pt x="266700" y="99483"/>
                    <a:pt x="381000" y="50800"/>
                  </a:cubicBezTo>
                  <a:cubicBezTo>
                    <a:pt x="495300" y="2117"/>
                    <a:pt x="590550" y="1058"/>
                    <a:pt x="6858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6" name="Gruppieren 205"/>
          <p:cNvGrpSpPr/>
          <p:nvPr/>
        </p:nvGrpSpPr>
        <p:grpSpPr>
          <a:xfrm>
            <a:off x="1600200" y="4419600"/>
            <a:ext cx="762000" cy="304800"/>
            <a:chOff x="1752600" y="2819400"/>
            <a:chExt cx="1143000" cy="762000"/>
          </a:xfrm>
        </p:grpSpPr>
        <p:cxnSp>
          <p:nvCxnSpPr>
            <p:cNvPr id="207" name="Gerade Verbindung 206"/>
            <p:cNvCxnSpPr/>
            <p:nvPr/>
          </p:nvCxnSpPr>
          <p:spPr bwMode="auto">
            <a:xfrm flipV="1">
              <a:off x="1752600" y="3124200"/>
              <a:ext cx="4572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Freihandform 207"/>
            <p:cNvSpPr/>
            <p:nvPr/>
          </p:nvSpPr>
          <p:spPr bwMode="auto">
            <a:xfrm>
              <a:off x="2209800" y="2819400"/>
              <a:ext cx="685800" cy="304800"/>
            </a:xfrm>
            <a:custGeom>
              <a:avLst/>
              <a:gdLst>
                <a:gd name="connsiteX0" fmla="*/ 0 w 685800"/>
                <a:gd name="connsiteY0" fmla="*/ 292100 h 292100"/>
                <a:gd name="connsiteX1" fmla="*/ 381000 w 685800"/>
                <a:gd name="connsiteY1" fmla="*/ 50800 h 292100"/>
                <a:gd name="connsiteX2" fmla="*/ 685800 w 685800"/>
                <a:gd name="connsiteY2" fmla="*/ 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292100">
                  <a:moveTo>
                    <a:pt x="0" y="292100"/>
                  </a:moveTo>
                  <a:cubicBezTo>
                    <a:pt x="133350" y="195791"/>
                    <a:pt x="266700" y="99483"/>
                    <a:pt x="381000" y="50800"/>
                  </a:cubicBezTo>
                  <a:cubicBezTo>
                    <a:pt x="495300" y="2117"/>
                    <a:pt x="590550" y="1058"/>
                    <a:pt x="6858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9" name="Textfeld 208"/>
          <p:cNvSpPr txBox="1"/>
          <p:nvPr/>
        </p:nvSpPr>
        <p:spPr>
          <a:xfrm>
            <a:off x="3048000" y="373380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200mV</a:t>
            </a:r>
            <a:endParaRPr lang="de-DE" dirty="0"/>
          </a:p>
        </p:txBody>
      </p:sp>
      <p:sp>
        <p:nvSpPr>
          <p:cNvPr id="210" name="Textfeld 209"/>
          <p:cNvSpPr txBox="1"/>
          <p:nvPr/>
        </p:nvSpPr>
        <p:spPr>
          <a:xfrm>
            <a:off x="3276600" y="2771001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Vgs-Vth</a:t>
            </a:r>
            <a:r>
              <a:rPr lang="de-DE" dirty="0" smtClean="0"/>
              <a:t> = 300mV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3276600" y="24384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Sättigung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1066800" y="4953000"/>
            <a:ext cx="1111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Linearbereich</a:t>
            </a:r>
            <a:endParaRPr lang="de-DE" dirty="0"/>
          </a:p>
        </p:txBody>
      </p:sp>
      <p:sp>
        <p:nvSpPr>
          <p:cNvPr id="213" name="Textfeld 212"/>
          <p:cNvSpPr txBox="1"/>
          <p:nvPr/>
        </p:nvSpPr>
        <p:spPr>
          <a:xfrm>
            <a:off x="1676400" y="2438400"/>
            <a:ext cx="1260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Trioden-Bereich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V="1">
            <a:off x="1981200" y="2971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V="1">
            <a:off x="1600200" y="2971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600200" y="4876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mit Pfeil 214"/>
          <p:cNvCxnSpPr/>
          <p:nvPr/>
        </p:nvCxnSpPr>
        <p:spPr bwMode="auto">
          <a:xfrm>
            <a:off x="1600200" y="27432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mit Pfeil 215"/>
          <p:cNvCxnSpPr/>
          <p:nvPr/>
        </p:nvCxnSpPr>
        <p:spPr bwMode="auto">
          <a:xfrm>
            <a:off x="3124200" y="27432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6400800" y="3048000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Ellipse 7"/>
          <p:cNvSpPr/>
          <p:nvPr/>
        </p:nvSpPr>
        <p:spPr bwMode="auto">
          <a:xfrm>
            <a:off x="6858000" y="3200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858000" y="3352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>
            <a:stCxn id="65" idx="4"/>
          </p:cNvCxnSpPr>
          <p:nvPr/>
        </p:nvCxnSpPr>
        <p:spPr bwMode="auto">
          <a:xfrm>
            <a:off x="7010400" y="3657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0104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7010400" y="3048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010400" y="3810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Line 32"/>
          <p:cNvSpPr>
            <a:spLocks noChangeShapeType="1"/>
          </p:cNvSpPr>
          <p:nvPr/>
        </p:nvSpPr>
        <p:spPr bwMode="auto">
          <a:xfrm>
            <a:off x="6400800" y="3810000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" name="Textfeld 74"/>
          <p:cNvSpPr txBox="1"/>
          <p:nvPr/>
        </p:nvSpPr>
        <p:spPr>
          <a:xfrm>
            <a:off x="6248400" y="3048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7099540" y="3048000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I=f(</a:t>
            </a:r>
            <a:r>
              <a:rPr lang="de-DE" dirty="0" err="1" smtClean="0"/>
              <a:t>Vgs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5257800" y="30480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 flipH="1">
            <a:off x="3048000" y="1752600"/>
            <a:ext cx="68580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370517"/>
              </p:ext>
            </p:extLst>
          </p:nvPr>
        </p:nvGraphicFramePr>
        <p:xfrm>
          <a:off x="3733800" y="17526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80" name="Formel" r:id="rId4" imgW="1752480" imgH="393480" progId="Equation.3">
                  <p:embed/>
                </p:oleObj>
              </mc:Choice>
              <mc:Fallback>
                <p:oleObj name="Formel" r:id="rId4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feld 80"/>
          <p:cNvSpPr txBox="1"/>
          <p:nvPr/>
        </p:nvSpPr>
        <p:spPr>
          <a:xfrm>
            <a:off x="2895600" y="4876800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r>
              <a:rPr lang="de-DE" dirty="0" smtClean="0"/>
              <a:t> = </a:t>
            </a:r>
            <a:r>
              <a:rPr lang="de-DE" dirty="0" err="1" smtClean="0"/>
              <a:t>Vgs-Vth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 flipV="1">
            <a:off x="2286000" y="4495800"/>
            <a:ext cx="6096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74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Idssat</a:t>
            </a:r>
            <a:r>
              <a:rPr lang="de-DE" sz="2000" dirty="0"/>
              <a:t> (</a:t>
            </a:r>
            <a:r>
              <a:rPr lang="de-DE" sz="2000" dirty="0" err="1"/>
              <a:t>Vgs</a:t>
            </a:r>
            <a:r>
              <a:rPr lang="de-DE" sz="2000" dirty="0"/>
              <a:t>) Kennlinie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600200" y="47244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1600200" y="2743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feld 148"/>
          <p:cNvSpPr txBox="1"/>
          <p:nvPr/>
        </p:nvSpPr>
        <p:spPr>
          <a:xfrm>
            <a:off x="4685928" y="4724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219200" y="2895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" name="Bogen 1"/>
          <p:cNvSpPr/>
          <p:nvPr/>
        </p:nvSpPr>
        <p:spPr bwMode="auto">
          <a:xfrm rot="5400000">
            <a:off x="266700" y="1333500"/>
            <a:ext cx="3962400" cy="2819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1600200" y="29718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08841"/>
              </p:ext>
            </p:extLst>
          </p:nvPr>
        </p:nvGraphicFramePr>
        <p:xfrm>
          <a:off x="3810000" y="23622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5" name="Formel" r:id="rId4" imgW="1752480" imgH="393480" progId="Equation.3">
                  <p:embed/>
                </p:oleObj>
              </mc:Choice>
              <mc:Fallback>
                <p:oleObj name="Formel" r:id="rId4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622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7"/>
          <p:cNvCxnSpPr/>
          <p:nvPr/>
        </p:nvCxnSpPr>
        <p:spPr bwMode="auto">
          <a:xfrm>
            <a:off x="2362200" y="4419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379032" y="487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3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Gm</a:t>
            </a:r>
            <a:r>
              <a:rPr lang="de-DE" sz="2000" dirty="0" smtClean="0"/>
              <a:t> - </a:t>
            </a:r>
            <a:r>
              <a:rPr lang="de-DE" sz="2000" dirty="0" err="1" smtClean="0"/>
              <a:t>Transkonduktanz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Die Eingangskennlinie wird </a:t>
            </a:r>
            <a:r>
              <a:rPr lang="de-DE" sz="1400" dirty="0" smtClean="0"/>
              <a:t>im </a:t>
            </a:r>
            <a:r>
              <a:rPr lang="de-DE" sz="1400" dirty="0"/>
              <a:t>Bereich um den Arbeitspunkt </a:t>
            </a:r>
            <a:r>
              <a:rPr lang="de-DE" sz="1400" dirty="0" err="1"/>
              <a:t>linearisiert</a:t>
            </a:r>
            <a:r>
              <a:rPr lang="de-DE" sz="1400" dirty="0"/>
              <a:t> </a:t>
            </a:r>
            <a:r>
              <a:rPr lang="de-DE" sz="1400" dirty="0" smtClean="0"/>
              <a:t>-&gt; Kleinsignalmodell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600200" y="47244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1600200" y="2743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feld 148"/>
          <p:cNvSpPr txBox="1"/>
          <p:nvPr/>
        </p:nvSpPr>
        <p:spPr>
          <a:xfrm>
            <a:off x="4685928" y="4724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1219200" y="2895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" name="Bogen 1"/>
          <p:cNvSpPr/>
          <p:nvPr/>
        </p:nvSpPr>
        <p:spPr bwMode="auto">
          <a:xfrm rot="5400000">
            <a:off x="266700" y="1333500"/>
            <a:ext cx="3962400" cy="2819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1600200" y="29718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2362200" y="4419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379032" y="487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>
            <a:off x="3352800" y="3048000"/>
            <a:ext cx="60960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12223"/>
              </p:ext>
            </p:extLst>
          </p:nvPr>
        </p:nvGraphicFramePr>
        <p:xfrm>
          <a:off x="4114800" y="3276600"/>
          <a:ext cx="1284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9" name="Formel" r:id="rId4" imgW="749160" imgH="444240" progId="Equation.3">
                  <p:embed/>
                </p:oleObj>
              </mc:Choice>
              <mc:Fallback>
                <p:oleObj name="Formel" r:id="rId4" imgW="749160" imgH="444240" progId="Equation.3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76600"/>
                        <a:ext cx="1284288" cy="762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Gerade Verbindung 24"/>
          <p:cNvCxnSpPr/>
          <p:nvPr/>
        </p:nvCxnSpPr>
        <p:spPr bwMode="auto">
          <a:xfrm rot="10800000" flipH="1">
            <a:off x="2743200" y="3962400"/>
            <a:ext cx="60960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Line 63"/>
          <p:cNvSpPr>
            <a:spLocks noChangeShapeType="1"/>
          </p:cNvSpPr>
          <p:nvPr/>
        </p:nvSpPr>
        <p:spPr bwMode="auto">
          <a:xfrm>
            <a:off x="6553200" y="3962400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Ellipse 16"/>
          <p:cNvSpPr/>
          <p:nvPr/>
        </p:nvSpPr>
        <p:spPr bwMode="auto">
          <a:xfrm>
            <a:off x="7010400" y="4114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010400" y="4267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>
            <a:stCxn id="18" idx="4"/>
          </p:cNvCxnSpPr>
          <p:nvPr/>
        </p:nvCxnSpPr>
        <p:spPr bwMode="auto">
          <a:xfrm>
            <a:off x="7162800" y="4572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71628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162800" y="3962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7162800" y="4724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6553200" y="4724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6400800" y="4191000"/>
            <a:ext cx="423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321236" y="3962400"/>
            <a:ext cx="1027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* </a:t>
            </a:r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553200" y="3962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572436" y="4419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72390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5943600" y="6324600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Ellipse 34"/>
          <p:cNvSpPr/>
          <p:nvPr/>
        </p:nvSpPr>
        <p:spPr bwMode="auto">
          <a:xfrm>
            <a:off x="7010400" y="541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010400" y="5562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>
            <a:stCxn id="36" idx="4"/>
          </p:cNvCxnSpPr>
          <p:nvPr/>
        </p:nvCxnSpPr>
        <p:spPr bwMode="auto">
          <a:xfrm>
            <a:off x="71628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7162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162800" y="525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7162800" y="6019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Line 32"/>
          <p:cNvSpPr>
            <a:spLocks noChangeShapeType="1"/>
          </p:cNvSpPr>
          <p:nvPr/>
        </p:nvSpPr>
        <p:spPr bwMode="auto">
          <a:xfrm>
            <a:off x="6553200" y="60198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6400800" y="5486400"/>
            <a:ext cx="423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6019800" y="6019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572436" y="57150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46" name="Gerade Verbindung mit Pfeil 45"/>
          <p:cNvCxnSpPr/>
          <p:nvPr/>
        </p:nvCxnSpPr>
        <p:spPr bwMode="auto">
          <a:xfrm rot="10800000" flipH="1">
            <a:off x="7239000" y="5257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7315200" y="5257800"/>
            <a:ext cx="1027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* </a:t>
            </a:r>
            <a:r>
              <a:rPr lang="de-DE" dirty="0" err="1" smtClean="0"/>
              <a:t>vgs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82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Warum brauchen wir NMOS und </a:t>
            </a:r>
            <a:r>
              <a:rPr lang="de-DE" sz="2000" dirty="0" smtClean="0"/>
              <a:t>PMOS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NMOS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6" name="Gerade Verbindung 185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2743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25908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590800" y="4724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590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1336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rot="16200000" flipH="1">
            <a:off x="3505200" y="152400"/>
            <a:ext cx="3886200" cy="2819400"/>
          </a:xfrm>
          <a:prstGeom prst="arc">
            <a:avLst>
              <a:gd name="adj1" fmla="val 18299521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 flipH="1">
            <a:off x="3429000" y="2438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" name="Gruppieren 29"/>
          <p:cNvGrpSpPr/>
          <p:nvPr/>
        </p:nvGrpSpPr>
        <p:grpSpPr>
          <a:xfrm>
            <a:off x="1600200" y="3200400"/>
            <a:ext cx="533400" cy="762000"/>
            <a:chOff x="1600200" y="4419600"/>
            <a:chExt cx="533400" cy="762000"/>
          </a:xfrm>
        </p:grpSpPr>
        <p:sp>
          <p:nvSpPr>
            <p:cNvPr id="3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H="1">
            <a:off x="1981200" y="3200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Gleichschenkliges Dreieck 16"/>
          <p:cNvSpPr/>
          <p:nvPr/>
        </p:nvSpPr>
        <p:spPr bwMode="auto">
          <a:xfrm flipV="1">
            <a:off x="19812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Gleichschenkliges Dreieck 42"/>
          <p:cNvSpPr/>
          <p:nvPr/>
        </p:nvSpPr>
        <p:spPr bwMode="auto">
          <a:xfrm flipV="1">
            <a:off x="25908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Bogen 43"/>
          <p:cNvSpPr/>
          <p:nvPr/>
        </p:nvSpPr>
        <p:spPr bwMode="auto">
          <a:xfrm rot="5400000" flipH="1" flipV="1">
            <a:off x="5105400" y="2895600"/>
            <a:ext cx="3200400" cy="2895600"/>
          </a:xfrm>
          <a:prstGeom prst="arc">
            <a:avLst>
              <a:gd name="adj1" fmla="val 18299521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 flipH="1">
            <a:off x="6705600" y="2743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3429000" y="35052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flipV="1">
            <a:off x="3429000" y="16002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810000" y="2743200"/>
            <a:ext cx="3733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3810000" y="2438400"/>
            <a:ext cx="3733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620000" y="3505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132273" y="1752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429000" y="2133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828800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93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Warum brauchen wir NMOS und </a:t>
            </a:r>
            <a:r>
              <a:rPr lang="de-DE" sz="2000" dirty="0" smtClean="0"/>
              <a:t>PMOS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PMOS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6" name="Gerade Verbindung 185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2743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25908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590800" y="4724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590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1336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 rot="16200000" flipH="1">
            <a:off x="3505200" y="152400"/>
            <a:ext cx="3886200" cy="2819400"/>
          </a:xfrm>
          <a:prstGeom prst="arc">
            <a:avLst>
              <a:gd name="adj1" fmla="val 18299521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 flipH="1">
            <a:off x="3429000" y="2438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" name="Gruppieren 29"/>
          <p:cNvGrpSpPr/>
          <p:nvPr/>
        </p:nvGrpSpPr>
        <p:grpSpPr>
          <a:xfrm>
            <a:off x="1600200" y="3200400"/>
            <a:ext cx="533400" cy="762000"/>
            <a:chOff x="1600200" y="4419600"/>
            <a:chExt cx="533400" cy="762000"/>
          </a:xfrm>
        </p:grpSpPr>
        <p:sp>
          <p:nvSpPr>
            <p:cNvPr id="3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H="1">
            <a:off x="1981200" y="3200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Gleichschenkliges Dreieck 16"/>
          <p:cNvSpPr/>
          <p:nvPr/>
        </p:nvSpPr>
        <p:spPr bwMode="auto">
          <a:xfrm flipV="1">
            <a:off x="19812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Gleichschenkliges Dreieck 42"/>
          <p:cNvSpPr/>
          <p:nvPr/>
        </p:nvSpPr>
        <p:spPr bwMode="auto">
          <a:xfrm flipV="1">
            <a:off x="2590800" y="51816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3429000" y="35052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flipV="1">
            <a:off x="3429000" y="16002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3810000" y="2438400"/>
            <a:ext cx="3733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620000" y="3505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132273" y="1752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429000" y="2133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828800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Bogen 45"/>
          <p:cNvSpPr/>
          <p:nvPr/>
        </p:nvSpPr>
        <p:spPr bwMode="auto">
          <a:xfrm rot="5400000" flipH="1" flipV="1">
            <a:off x="4724400" y="2971800"/>
            <a:ext cx="3886200" cy="2819400"/>
          </a:xfrm>
          <a:prstGeom prst="arc">
            <a:avLst>
              <a:gd name="adj1" fmla="val 18299521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17526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860</Words>
  <Application>Microsoft Office PowerPoint</Application>
  <PresentationFormat>Bildschirmpräsentation (4:3)</PresentationFormat>
  <Paragraphs>453</Paragraphs>
  <Slides>39</Slides>
  <Notes>38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39</vt:i4>
      </vt:variant>
    </vt:vector>
  </HeadingPairs>
  <TitlesOfParts>
    <vt:vector size="42" baseType="lpstr">
      <vt:lpstr>SDSSMALL2_2</vt:lpstr>
      <vt:lpstr>Formel</vt:lpstr>
      <vt:lpstr>Graph</vt:lpstr>
      <vt:lpstr>Vorlesung 5</vt:lpstr>
      <vt:lpstr>NMOS und PMOS Kennlinien</vt:lpstr>
      <vt:lpstr>NMOS und PMOS</vt:lpstr>
      <vt:lpstr>Ids (Vds) Kennlinie</vt:lpstr>
      <vt:lpstr>Ids (Vds) Kennlinie</vt:lpstr>
      <vt:lpstr>Idssat (Vgs) Kennlinie</vt:lpstr>
      <vt:lpstr>Gm - Transkonduktanz</vt:lpstr>
      <vt:lpstr>Warum brauchen wir NMOS und PMOS</vt:lpstr>
      <vt:lpstr>Warum brauchen wir NMOS und PMOS</vt:lpstr>
      <vt:lpstr>Warum brauchen wir NMOS und PMOS</vt:lpstr>
      <vt:lpstr>Subthreshold</vt:lpstr>
      <vt:lpstr>Subthreshold</vt:lpstr>
      <vt:lpstr>Subthreshold</vt:lpstr>
      <vt:lpstr>Subthreshold</vt:lpstr>
      <vt:lpstr>Subthreshold</vt:lpstr>
      <vt:lpstr>Subthreshold</vt:lpstr>
      <vt:lpstr>Subthreshold</vt:lpstr>
      <vt:lpstr>Subthreshold</vt:lpstr>
      <vt:lpstr>Subthreshold</vt:lpstr>
      <vt:lpstr>Subthreshold</vt:lpstr>
      <vt:lpstr>Substrateffekt</vt:lpstr>
      <vt:lpstr>Substrateffekt</vt:lpstr>
      <vt:lpstr>Substrateffekt</vt:lpstr>
      <vt:lpstr>Substrateffekt</vt:lpstr>
      <vt:lpstr>Early-Effekt</vt:lpstr>
      <vt:lpstr>Early-Effekt</vt:lpstr>
      <vt:lpstr>Early-Effekt</vt:lpstr>
      <vt:lpstr>Early-Effekt</vt:lpstr>
      <vt:lpstr>Early-Effekt</vt:lpstr>
      <vt:lpstr>Kapazitäten in MOSFET Struktur</vt:lpstr>
      <vt:lpstr>Dynamische Kapazitäten</vt:lpstr>
      <vt:lpstr>Dynamische Kapazität von Raumladungszone</vt:lpstr>
      <vt:lpstr>Dynamische Kapazität von Raumladungszone</vt:lpstr>
      <vt:lpstr>Gate Kapazität</vt:lpstr>
      <vt:lpstr>Gate Kapazität – schwache Inversion</vt:lpstr>
      <vt:lpstr>Gate Kapazität – starke Inversion</vt:lpstr>
      <vt:lpstr>Gate Kapazität – starke Inversion und Vds&gt;Vdssat</vt:lpstr>
      <vt:lpstr>Weitere Kapazitäten</vt:lpstr>
      <vt:lpstr>Kleinsignalmodell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1013</cp:revision>
  <dcterms:created xsi:type="dcterms:W3CDTF">2010-08-30T10:07:17Z</dcterms:created>
  <dcterms:modified xsi:type="dcterms:W3CDTF">2014-11-26T16:31:17Z</dcterms:modified>
</cp:coreProperties>
</file>