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738" r:id="rId2"/>
    <p:sldId id="708" r:id="rId3"/>
    <p:sldId id="709" r:id="rId4"/>
    <p:sldId id="710" r:id="rId5"/>
    <p:sldId id="712" r:id="rId6"/>
    <p:sldId id="711" r:id="rId7"/>
    <p:sldId id="713" r:id="rId8"/>
    <p:sldId id="739" r:id="rId9"/>
    <p:sldId id="740" r:id="rId10"/>
    <p:sldId id="741" r:id="rId11"/>
    <p:sldId id="714" r:id="rId12"/>
    <p:sldId id="716" r:id="rId13"/>
    <p:sldId id="715" r:id="rId14"/>
    <p:sldId id="717" r:id="rId15"/>
    <p:sldId id="719" r:id="rId16"/>
    <p:sldId id="721" r:id="rId17"/>
    <p:sldId id="720" r:id="rId18"/>
    <p:sldId id="722" r:id="rId19"/>
    <p:sldId id="723" r:id="rId20"/>
    <p:sldId id="724" r:id="rId21"/>
    <p:sldId id="742" r:id="rId22"/>
    <p:sldId id="743" r:id="rId23"/>
    <p:sldId id="744" r:id="rId24"/>
    <p:sldId id="745" r:id="rId25"/>
    <p:sldId id="746" r:id="rId26"/>
    <p:sldId id="747" r:id="rId27"/>
    <p:sldId id="748" r:id="rId28"/>
    <p:sldId id="749" r:id="rId29"/>
    <p:sldId id="750" r:id="rId30"/>
    <p:sldId id="751" r:id="rId31"/>
    <p:sldId id="752" r:id="rId32"/>
    <p:sldId id="753" r:id="rId33"/>
    <p:sldId id="754" r:id="rId34"/>
    <p:sldId id="755" r:id="rId35"/>
    <p:sldId id="756" r:id="rId36"/>
    <p:sldId id="757" r:id="rId37"/>
    <p:sldId id="758" r:id="rId38"/>
    <p:sldId id="759" r:id="rId39"/>
    <p:sldId id="760" r:id="rId40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FFCC99"/>
    <a:srgbClr val="0000CC"/>
    <a:srgbClr val="CC9900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>
        <p:scale>
          <a:sx n="75" d="100"/>
          <a:sy n="75" d="100"/>
        </p:scale>
        <p:origin x="-136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2.wmf"/><Relationship Id="rId1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10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Design analoger Schaltkreise</a:t>
            </a:r>
            <a:endParaRPr lang="de-DE" dirty="0"/>
          </a:p>
        </p:txBody>
      </p:sp>
      <p:pic>
        <p:nvPicPr>
          <p:cNvPr id="9" name="Picture 2" descr="C:\Users\ivan\Desktop\kit_logo_de_farbe_positiv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74067"/>
            <a:ext cx="619160" cy="28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1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13" Type="http://schemas.openxmlformats.org/officeDocument/2006/relationships/oleObject" Target="../embeddings/oleObject24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7.w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8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26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25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notesSlide" Target="../notesSlides/notesSlide26.xml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6.bin"/><Relationship Id="rId5" Type="http://schemas.openxmlformats.org/officeDocument/2006/relationships/image" Target="../media/image28.wmf"/><Relationship Id="rId4" Type="http://schemas.openxmlformats.org/officeDocument/2006/relationships/oleObject" Target="../embeddings/oleObject35.bin"/><Relationship Id="rId9" Type="http://schemas.openxmlformats.org/officeDocument/2006/relationships/image" Target="../media/image30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35.wmf"/><Relationship Id="rId18" Type="http://schemas.openxmlformats.org/officeDocument/2006/relationships/oleObject" Target="../embeddings/oleObject45.bin"/><Relationship Id="rId3" Type="http://schemas.openxmlformats.org/officeDocument/2006/relationships/notesSlide" Target="../notesSlides/notesSlide31.xml"/><Relationship Id="rId21" Type="http://schemas.openxmlformats.org/officeDocument/2006/relationships/image" Target="../media/image39.wmf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42.bin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4.bin"/><Relationship Id="rId20" Type="http://schemas.openxmlformats.org/officeDocument/2006/relationships/oleObject" Target="../embeddings/oleObject46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41.bin"/><Relationship Id="rId19" Type="http://schemas.openxmlformats.org/officeDocument/2006/relationships/image" Target="../media/image38.wmf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3.wmf"/><Relationship Id="rId14" Type="http://schemas.openxmlformats.org/officeDocument/2006/relationships/oleObject" Target="../embeddings/oleObject4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7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49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50.bin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52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51.bin"/><Relationship Id="rId9" Type="http://schemas.openxmlformats.org/officeDocument/2006/relationships/image" Target="../media/image46.wmf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4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5.bin"/><Relationship Id="rId11" Type="http://schemas.openxmlformats.org/officeDocument/2006/relationships/image" Target="../media/image50.wmf"/><Relationship Id="rId5" Type="http://schemas.openxmlformats.org/officeDocument/2006/relationships/image" Target="../media/image47.wmf"/><Relationship Id="rId10" Type="http://schemas.openxmlformats.org/officeDocument/2006/relationships/oleObject" Target="../embeddings/oleObject57.bin"/><Relationship Id="rId4" Type="http://schemas.openxmlformats.org/officeDocument/2006/relationships/oleObject" Target="../embeddings/oleObject54.bin"/><Relationship Id="rId9" Type="http://schemas.openxmlformats.org/officeDocument/2006/relationships/image" Target="../media/image49.wmf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Vorlesung 5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96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Warum brauchen wir NMOS und </a:t>
            </a:r>
            <a:r>
              <a:rPr lang="de-DE" sz="2000" dirty="0" smtClean="0"/>
              <a:t>PMOS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Stromquellen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86" name="Gerade Verbindung 185"/>
          <p:cNvCxnSpPr/>
          <p:nvPr/>
        </p:nvCxnSpPr>
        <p:spPr bwMode="auto">
          <a:xfrm flipH="1"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Gleichschenkliges Dreieck 16"/>
          <p:cNvSpPr/>
          <p:nvPr/>
        </p:nvSpPr>
        <p:spPr bwMode="auto">
          <a:xfrm flipV="1">
            <a:off x="1981200" y="51816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600200" y="4800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447800" y="4953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15240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6002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Gleichschenkliges Dreieck 54"/>
          <p:cNvSpPr/>
          <p:nvPr/>
        </p:nvSpPr>
        <p:spPr bwMode="auto">
          <a:xfrm flipV="1">
            <a:off x="1447800" y="51816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3048000" y="43434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3048000" y="4572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8" name="Gleichschenkliges Dreieck 57"/>
          <p:cNvSpPr/>
          <p:nvPr/>
        </p:nvSpPr>
        <p:spPr bwMode="auto">
          <a:xfrm flipV="1">
            <a:off x="3124200" y="51816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>
            <a:stCxn id="57" idx="4"/>
            <a:endCxn id="58" idx="3"/>
          </p:cNvCxnSpPr>
          <p:nvPr/>
        </p:nvCxnSpPr>
        <p:spPr bwMode="auto">
          <a:xfrm>
            <a:off x="3276600" y="502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3276600" y="4191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4495800" y="259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4343400" y="2743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4196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44958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5943600" y="2667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Ellipse 77"/>
          <p:cNvSpPr/>
          <p:nvPr/>
        </p:nvSpPr>
        <p:spPr bwMode="auto">
          <a:xfrm>
            <a:off x="5943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>
            <a:stCxn id="78" idx="4"/>
          </p:cNvCxnSpPr>
          <p:nvPr/>
        </p:nvCxnSpPr>
        <p:spPr bwMode="auto">
          <a:xfrm>
            <a:off x="6172200" y="3352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172200" y="2514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>
            <a:off x="5943600" y="2514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4" name="Gruppieren 83"/>
          <p:cNvGrpSpPr/>
          <p:nvPr/>
        </p:nvGrpSpPr>
        <p:grpSpPr>
          <a:xfrm>
            <a:off x="4495800" y="2590800"/>
            <a:ext cx="533400" cy="762000"/>
            <a:chOff x="1600200" y="4419600"/>
            <a:chExt cx="533400" cy="762000"/>
          </a:xfrm>
        </p:grpSpPr>
        <p:sp>
          <p:nvSpPr>
            <p:cNvPr id="8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3" name="Gerade Verbindung 92"/>
          <p:cNvCxnSpPr/>
          <p:nvPr/>
        </p:nvCxnSpPr>
        <p:spPr bwMode="auto">
          <a:xfrm>
            <a:off x="4191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48006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4648200" y="2895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4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cxnSp>
        <p:nvCxnSpPr>
          <p:cNvPr id="141" name="Gerade Verbindung mit Pfeil 140"/>
          <p:cNvCxnSpPr/>
          <p:nvPr/>
        </p:nvCxnSpPr>
        <p:spPr bwMode="auto">
          <a:xfrm>
            <a:off x="1600200" y="47244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mit Pfeil 141"/>
          <p:cNvCxnSpPr/>
          <p:nvPr/>
        </p:nvCxnSpPr>
        <p:spPr bwMode="auto">
          <a:xfrm flipV="1">
            <a:off x="1600200" y="27432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feld 148"/>
          <p:cNvSpPr txBox="1"/>
          <p:nvPr/>
        </p:nvSpPr>
        <p:spPr>
          <a:xfrm>
            <a:off x="4685928" y="4724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1219200" y="2895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2" name="Bogen 1"/>
          <p:cNvSpPr/>
          <p:nvPr/>
        </p:nvSpPr>
        <p:spPr bwMode="auto">
          <a:xfrm rot="5400000">
            <a:off x="266700" y="1333500"/>
            <a:ext cx="3962400" cy="2819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1600200" y="29718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2767674"/>
              </p:ext>
            </p:extLst>
          </p:nvPr>
        </p:nvGraphicFramePr>
        <p:xfrm>
          <a:off x="3810000" y="2362200"/>
          <a:ext cx="30035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23" name="Formel" r:id="rId4" imgW="1752480" imgH="393480" progId="Equation.3">
                  <p:embed/>
                </p:oleObj>
              </mc:Choice>
              <mc:Fallback>
                <p:oleObj name="Formel" r:id="rId4" imgW="1752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362200"/>
                        <a:ext cx="300355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feld 36"/>
          <p:cNvSpPr txBox="1"/>
          <p:nvPr/>
        </p:nvSpPr>
        <p:spPr>
          <a:xfrm>
            <a:off x="2379032" y="487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endParaRPr lang="de-DE" dirty="0"/>
          </a:p>
        </p:txBody>
      </p:sp>
      <p:sp>
        <p:nvSpPr>
          <p:cNvPr id="3" name="Ellipse 2"/>
          <p:cNvSpPr/>
          <p:nvPr/>
        </p:nvSpPr>
        <p:spPr bwMode="auto">
          <a:xfrm>
            <a:off x="1600200" y="4419600"/>
            <a:ext cx="762000" cy="6096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1544356"/>
              </p:ext>
            </p:extLst>
          </p:nvPr>
        </p:nvGraphicFramePr>
        <p:xfrm>
          <a:off x="457200" y="4724400"/>
          <a:ext cx="10668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524" name="Formel" r:id="rId6" imgW="622080" imgH="228600" progId="Equation.3">
                  <p:embed/>
                </p:oleObj>
              </mc:Choice>
              <mc:Fallback>
                <p:oleObj name="Formel" r:id="rId6" imgW="622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24400"/>
                        <a:ext cx="1066800" cy="3921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181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lussdiagramm: Prozess 37"/>
          <p:cNvSpPr/>
          <p:nvPr/>
        </p:nvSpPr>
        <p:spPr bwMode="auto">
          <a:xfrm>
            <a:off x="2362200" y="3276600"/>
            <a:ext cx="3581400" cy="5334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lussdiagramm: Prozess 1"/>
          <p:cNvSpPr/>
          <p:nvPr/>
        </p:nvSpPr>
        <p:spPr bwMode="auto">
          <a:xfrm>
            <a:off x="4191000" y="3048000"/>
            <a:ext cx="914400" cy="228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sp>
        <p:nvSpPr>
          <p:cNvPr id="101" name="Flussdiagramm: Prozess 100"/>
          <p:cNvSpPr/>
          <p:nvPr/>
        </p:nvSpPr>
        <p:spPr bwMode="auto">
          <a:xfrm>
            <a:off x="5016500" y="3048000"/>
            <a:ext cx="9144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Flussdiagramm: Prozess 101"/>
          <p:cNvSpPr/>
          <p:nvPr/>
        </p:nvSpPr>
        <p:spPr bwMode="auto">
          <a:xfrm>
            <a:off x="3263900" y="3048000"/>
            <a:ext cx="990600" cy="381000"/>
          </a:xfrm>
          <a:prstGeom prst="flowChartProcess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Flussdiagramm: Prozess 104"/>
          <p:cNvSpPr/>
          <p:nvPr/>
        </p:nvSpPr>
        <p:spPr bwMode="auto">
          <a:xfrm>
            <a:off x="2349500" y="3048000"/>
            <a:ext cx="914400" cy="381000"/>
          </a:xfrm>
          <a:prstGeom prst="flowChartProcess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23495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930900" y="3048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2349500" y="30480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H="1">
            <a:off x="1358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30900" y="3810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5016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254500" y="29718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42545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Rechteck 140"/>
          <p:cNvSpPr/>
          <p:nvPr/>
        </p:nvSpPr>
        <p:spPr bwMode="auto">
          <a:xfrm>
            <a:off x="4254500" y="2590800"/>
            <a:ext cx="762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3" name="Flussdiagramm: Prozess 132"/>
          <p:cNvSpPr/>
          <p:nvPr/>
        </p:nvSpPr>
        <p:spPr bwMode="auto">
          <a:xfrm>
            <a:off x="4254500" y="2971800"/>
            <a:ext cx="762000" cy="762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267200" y="25908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3" name="Flussdiagramm: Prozess 2"/>
          <p:cNvSpPr/>
          <p:nvPr/>
        </p:nvSpPr>
        <p:spPr bwMode="auto">
          <a:xfrm>
            <a:off x="2743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0" name="Flussdiagramm: Prozess 199"/>
          <p:cNvSpPr/>
          <p:nvPr/>
        </p:nvSpPr>
        <p:spPr bwMode="auto">
          <a:xfrm>
            <a:off x="36576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1" name="Flussdiagramm: Prozess 240"/>
          <p:cNvSpPr/>
          <p:nvPr/>
        </p:nvSpPr>
        <p:spPr bwMode="auto">
          <a:xfrm>
            <a:off x="5410200" y="24384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2" name="Flussdiagramm: Prozess 241"/>
          <p:cNvSpPr/>
          <p:nvPr/>
        </p:nvSpPr>
        <p:spPr bwMode="auto">
          <a:xfrm>
            <a:off x="4572000" y="1981200"/>
            <a:ext cx="152400" cy="609600"/>
          </a:xfrm>
          <a:prstGeom prst="flowChartProcess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9" name="Textfeld 248"/>
          <p:cNvSpPr txBox="1"/>
          <p:nvPr/>
        </p:nvSpPr>
        <p:spPr>
          <a:xfrm>
            <a:off x="2514600" y="350520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Substrat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2667000" y="3048000"/>
            <a:ext cx="304800" cy="381000"/>
            <a:chOff x="6248400" y="2286000"/>
            <a:chExt cx="304800" cy="381000"/>
          </a:xfrm>
        </p:grpSpPr>
        <p:cxnSp>
          <p:nvCxnSpPr>
            <p:cNvPr id="7" name="Gerade Verbindung 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Gerade Verbindung 10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5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Gleichschenkliges Dreieck 7"/>
          <p:cNvSpPr/>
          <p:nvPr/>
        </p:nvSpPr>
        <p:spPr bwMode="auto">
          <a:xfrm flipV="1">
            <a:off x="12192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 flipH="1">
            <a:off x="1371600" y="2362200"/>
            <a:ext cx="2362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>
            <a:endCxn id="3" idx="0"/>
          </p:cNvCxnSpPr>
          <p:nvPr/>
        </p:nvCxnSpPr>
        <p:spPr bwMode="auto">
          <a:xfrm>
            <a:off x="2819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64008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Gleichschenkliges Dreieck 44"/>
          <p:cNvSpPr/>
          <p:nvPr/>
        </p:nvSpPr>
        <p:spPr bwMode="auto">
          <a:xfrm flipV="1">
            <a:off x="6248400" y="2590800"/>
            <a:ext cx="304800" cy="152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5486400" y="23622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 flipH="1">
            <a:off x="5486400" y="2362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>
            <a:stCxn id="242" idx="0"/>
          </p:cNvCxnSpPr>
          <p:nvPr/>
        </p:nvCxnSpPr>
        <p:spPr bwMode="auto">
          <a:xfrm flipV="1">
            <a:off x="46482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H="1">
            <a:off x="1371600" y="1905000"/>
            <a:ext cx="3276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1371600" y="2286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3962400" y="1676400"/>
            <a:ext cx="585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0.35V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2977296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5943600" y="21336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4248846" y="32766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4267200" y="2923401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-0.1V</a:t>
            </a:r>
            <a:endParaRPr lang="de-DE" dirty="0"/>
          </a:p>
        </p:txBody>
      </p:sp>
      <p:sp>
        <p:nvSpPr>
          <p:cNvPr id="106" name="Textfeld 105"/>
          <p:cNvSpPr txBox="1"/>
          <p:nvPr/>
        </p:nvSpPr>
        <p:spPr>
          <a:xfrm>
            <a:off x="38862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07" name="Textfeld 106"/>
          <p:cNvSpPr txBox="1"/>
          <p:nvPr/>
        </p:nvSpPr>
        <p:spPr>
          <a:xfrm>
            <a:off x="5105400" y="3048000"/>
            <a:ext cx="269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grpSp>
        <p:nvGrpSpPr>
          <p:cNvPr id="134" name="Gruppieren 133"/>
          <p:cNvGrpSpPr/>
          <p:nvPr/>
        </p:nvGrpSpPr>
        <p:grpSpPr>
          <a:xfrm>
            <a:off x="3505200" y="3124200"/>
            <a:ext cx="152400" cy="152400"/>
            <a:chOff x="7315200" y="2362200"/>
            <a:chExt cx="152400" cy="152400"/>
          </a:xfrm>
        </p:grpSpPr>
        <p:sp>
          <p:nvSpPr>
            <p:cNvPr id="138" name="Ellipse 137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9" name="Gerade Verbindung 138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mit Pfeil 24"/>
          <p:cNvCxnSpPr/>
          <p:nvPr/>
        </p:nvCxnSpPr>
        <p:spPr bwMode="auto">
          <a:xfrm flipV="1">
            <a:off x="3276600" y="39624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2766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733800" y="4343400"/>
            <a:ext cx="2286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1" name="Gruppieren 160"/>
          <p:cNvGrpSpPr/>
          <p:nvPr/>
        </p:nvGrpSpPr>
        <p:grpSpPr>
          <a:xfrm>
            <a:off x="3429000" y="4343400"/>
            <a:ext cx="152400" cy="152400"/>
            <a:chOff x="7315200" y="2362200"/>
            <a:chExt cx="152400" cy="152400"/>
          </a:xfrm>
        </p:grpSpPr>
        <p:sp>
          <p:nvSpPr>
            <p:cNvPr id="162" name="Ellipse 161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3" name="Gerade Verbindung 162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67" name="Textfeld 166"/>
          <p:cNvSpPr txBox="1"/>
          <p:nvPr/>
        </p:nvSpPr>
        <p:spPr>
          <a:xfrm>
            <a:off x="3276600" y="39624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</a:t>
            </a:r>
            <a:endParaRPr lang="de-DE" dirty="0"/>
          </a:p>
        </p:txBody>
      </p:sp>
      <p:cxnSp>
        <p:nvCxnSpPr>
          <p:cNvPr id="230" name="Gerade Verbindung mit Pfeil 229"/>
          <p:cNvCxnSpPr/>
          <p:nvPr/>
        </p:nvCxnSpPr>
        <p:spPr bwMode="auto">
          <a:xfrm>
            <a:off x="3276600" y="50292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9624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4724400" y="4343400"/>
            <a:ext cx="2286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49530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 flipV="1">
            <a:off x="3276600" y="53340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2" name="Gruppieren 171"/>
          <p:cNvGrpSpPr/>
          <p:nvPr/>
        </p:nvGrpSpPr>
        <p:grpSpPr>
          <a:xfrm>
            <a:off x="3429000" y="6096000"/>
            <a:ext cx="152400" cy="152400"/>
            <a:chOff x="7315200" y="2362200"/>
            <a:chExt cx="152400" cy="152400"/>
          </a:xfrm>
        </p:grpSpPr>
        <p:sp>
          <p:nvSpPr>
            <p:cNvPr id="173" name="Ellipse 172"/>
            <p:cNvSpPr/>
            <p:nvPr/>
          </p:nvSpPr>
          <p:spPr bwMode="auto">
            <a:xfrm>
              <a:off x="7315200" y="23622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4" name="Gerade Verbindung 173"/>
            <p:cNvCxnSpPr/>
            <p:nvPr/>
          </p:nvCxnSpPr>
          <p:spPr bwMode="auto">
            <a:xfrm flipH="1">
              <a:off x="7315200" y="2438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5" name="Textfeld 174"/>
          <p:cNvSpPr txBox="1"/>
          <p:nvPr/>
        </p:nvSpPr>
        <p:spPr>
          <a:xfrm>
            <a:off x="3021722" y="53340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64008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61722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80" name="Gerade Verbindung mit Pfeil 179"/>
          <p:cNvCxnSpPr/>
          <p:nvPr/>
        </p:nvCxnSpPr>
        <p:spPr bwMode="auto">
          <a:xfrm>
            <a:off x="3657600" y="61722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>
            <a:off x="3657600" y="4419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1371600" y="23622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Ellipse 90"/>
          <p:cNvSpPr/>
          <p:nvPr/>
        </p:nvSpPr>
        <p:spPr bwMode="auto">
          <a:xfrm>
            <a:off x="1219200" y="1981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>
            <a:endCxn id="91" idx="0"/>
          </p:cNvCxnSpPr>
          <p:nvPr/>
        </p:nvCxnSpPr>
        <p:spPr bwMode="auto">
          <a:xfrm>
            <a:off x="1371600" y="1905000"/>
            <a:ext cx="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4191000" y="5715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mit Pfeil 85"/>
          <p:cNvCxnSpPr/>
          <p:nvPr/>
        </p:nvCxnSpPr>
        <p:spPr bwMode="auto">
          <a:xfrm flipV="1">
            <a:off x="4191000" y="62484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feld 86"/>
          <p:cNvSpPr txBox="1"/>
          <p:nvPr/>
        </p:nvSpPr>
        <p:spPr>
          <a:xfrm>
            <a:off x="4191000" y="5791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UB</a:t>
            </a:r>
            <a:endParaRPr lang="de-DE" dirty="0"/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4038600" y="6248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512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sp>
        <p:nvSpPr>
          <p:cNvPr id="31" name="Flussdiagramm: Prozess 30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Flussdiagramm: Prozess 31"/>
          <p:cNvSpPr/>
          <p:nvPr/>
        </p:nvSpPr>
        <p:spPr bwMode="auto">
          <a:xfrm>
            <a:off x="4038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Flussdiagramm: Prozess 32"/>
          <p:cNvSpPr/>
          <p:nvPr/>
        </p:nvSpPr>
        <p:spPr bwMode="auto">
          <a:xfrm>
            <a:off x="4038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>
            <a:off x="4038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Flussdiagramm: Prozess 34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038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553816" y="1828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39" name="Rechteck 38"/>
          <p:cNvSpPr/>
          <p:nvPr/>
        </p:nvSpPr>
        <p:spPr bwMode="auto">
          <a:xfrm>
            <a:off x="36576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57150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2" name="Gruppieren 41"/>
          <p:cNvGrpSpPr/>
          <p:nvPr/>
        </p:nvGrpSpPr>
        <p:grpSpPr>
          <a:xfrm>
            <a:off x="4724400" y="2286000"/>
            <a:ext cx="304800" cy="381000"/>
            <a:chOff x="6629400" y="2819400"/>
            <a:chExt cx="304800" cy="381000"/>
          </a:xfrm>
        </p:grpSpPr>
        <p:cxnSp>
          <p:nvCxnSpPr>
            <p:cNvPr id="43" name="Gerade Verbindung 4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7" name="Gruppieren 46"/>
          <p:cNvGrpSpPr/>
          <p:nvPr/>
        </p:nvGrpSpPr>
        <p:grpSpPr>
          <a:xfrm>
            <a:off x="4724400" y="2819400"/>
            <a:ext cx="304800" cy="381000"/>
            <a:chOff x="6629400" y="2819400"/>
            <a:chExt cx="304800" cy="381000"/>
          </a:xfrm>
        </p:grpSpPr>
        <p:cxnSp>
          <p:nvCxnSpPr>
            <p:cNvPr id="48" name="Gerade Verbindung 4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Gerade Verbindung 5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Textfeld 51"/>
          <p:cNvSpPr txBox="1"/>
          <p:nvPr/>
        </p:nvSpPr>
        <p:spPr>
          <a:xfrm>
            <a:off x="5105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5058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31242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3124200" y="2667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" name="Gruppieren 55"/>
          <p:cNvGrpSpPr/>
          <p:nvPr/>
        </p:nvGrpSpPr>
        <p:grpSpPr>
          <a:xfrm>
            <a:off x="2971800" y="3200400"/>
            <a:ext cx="304800" cy="381000"/>
            <a:chOff x="6248400" y="2286000"/>
            <a:chExt cx="304800" cy="3810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1" name="Gerade Verbindung 60"/>
          <p:cNvCxnSpPr/>
          <p:nvPr/>
        </p:nvCxnSpPr>
        <p:spPr bwMode="auto">
          <a:xfrm>
            <a:off x="3124200" y="3581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1242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Ellipse 62"/>
          <p:cNvSpPr/>
          <p:nvPr/>
        </p:nvSpPr>
        <p:spPr bwMode="auto">
          <a:xfrm>
            <a:off x="29718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endCxn id="63" idx="0"/>
          </p:cNvCxnSpPr>
          <p:nvPr/>
        </p:nvCxnSpPr>
        <p:spPr bwMode="auto">
          <a:xfrm>
            <a:off x="3124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stCxn id="34" idx="1"/>
          </p:cNvCxnSpPr>
          <p:nvPr/>
        </p:nvCxnSpPr>
        <p:spPr bwMode="auto">
          <a:xfrm flipH="1">
            <a:off x="31242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619292"/>
              </p:ext>
            </p:extLst>
          </p:nvPr>
        </p:nvGraphicFramePr>
        <p:xfrm>
          <a:off x="5867400" y="1828800"/>
          <a:ext cx="19145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53" name="Formel" r:id="rId4" imgW="1117440" imgH="241200" progId="Equation.3">
                  <p:embed/>
                </p:oleObj>
              </mc:Choice>
              <mc:Fallback>
                <p:oleObj name="Formel" r:id="rId4" imgW="1117440" imgH="241200" progId="Equation.3">
                  <p:embed/>
                  <p:pic>
                    <p:nvPicPr>
                      <p:cNvPr id="0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1828800"/>
                        <a:ext cx="1914525" cy="4127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Textfeld 65"/>
          <p:cNvSpPr txBox="1"/>
          <p:nvPr/>
        </p:nvSpPr>
        <p:spPr>
          <a:xfrm>
            <a:off x="4343400" y="41148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Vx</a:t>
            </a:r>
            <a:endParaRPr lang="de-DE" dirty="0"/>
          </a:p>
        </p:txBody>
      </p:sp>
      <p:graphicFrame>
        <p:nvGraphicFramePr>
          <p:cNvPr id="67" name="Objekt 6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618872"/>
              </p:ext>
            </p:extLst>
          </p:nvPr>
        </p:nvGraphicFramePr>
        <p:xfrm>
          <a:off x="5867400" y="3429000"/>
          <a:ext cx="2654300" cy="760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54" name="Formel" r:id="rId6" imgW="1549080" imgH="444240" progId="Equation.3">
                  <p:embed/>
                </p:oleObj>
              </mc:Choice>
              <mc:Fallback>
                <p:oleObj name="Formel" r:id="rId6" imgW="15490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429000"/>
                        <a:ext cx="2654300" cy="7604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Gerade Verbindung mit Pfeil 4"/>
          <p:cNvCxnSpPr/>
          <p:nvPr/>
        </p:nvCxnSpPr>
        <p:spPr bwMode="auto">
          <a:xfrm flipV="1">
            <a:off x="4495800" y="2667000"/>
            <a:ext cx="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0" name="Objek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639577"/>
              </p:ext>
            </p:extLst>
          </p:nvPr>
        </p:nvGraphicFramePr>
        <p:xfrm>
          <a:off x="3265488" y="4419600"/>
          <a:ext cx="5330825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555" name="Formel" r:id="rId8" imgW="3111480" imgH="469800" progId="Equation.3">
                  <p:embed/>
                </p:oleObj>
              </mc:Choice>
              <mc:Fallback>
                <p:oleObj name="Formel" r:id="rId8" imgW="3111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5488" y="4419600"/>
                        <a:ext cx="5330825" cy="8032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58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37338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" name="Gerade Verbindung mit Pfeil 15"/>
          <p:cNvCxnSpPr/>
          <p:nvPr/>
        </p:nvCxnSpPr>
        <p:spPr bwMode="auto">
          <a:xfrm>
            <a:off x="3581400" y="34290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flipV="1">
            <a:off x="3581400" y="3810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29718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1828800" y="35814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kT</a:t>
            </a:r>
            <a:r>
              <a:rPr lang="de-DE" dirty="0" smtClean="0"/>
              <a:t>/e = 25mV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3581400" y="4038600"/>
            <a:ext cx="1566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UB = - (</a:t>
            </a:r>
            <a:r>
              <a:rPr lang="de-DE" dirty="0" err="1" smtClean="0"/>
              <a:t>Vgs</a:t>
            </a:r>
            <a:r>
              <a:rPr lang="de-DE" dirty="0" smtClean="0"/>
              <a:t> – </a:t>
            </a:r>
            <a:r>
              <a:rPr lang="de-DE" dirty="0" err="1" smtClean="0"/>
              <a:t>Vth</a:t>
            </a:r>
            <a:r>
              <a:rPr lang="de-DE" dirty="0" smtClean="0"/>
              <a:t>)/n</a:t>
            </a:r>
            <a:endParaRPr lang="de-DE" dirty="0"/>
          </a:p>
        </p:txBody>
      </p:sp>
      <p:sp>
        <p:nvSpPr>
          <p:cNvPr id="20" name="Freihandform 19"/>
          <p:cNvSpPr/>
          <p:nvPr/>
        </p:nvSpPr>
        <p:spPr bwMode="auto">
          <a:xfrm>
            <a:off x="3371850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953000" y="3048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267"/>
              </p:ext>
            </p:extLst>
          </p:nvPr>
        </p:nvGraphicFramePr>
        <p:xfrm>
          <a:off x="2263775" y="4768850"/>
          <a:ext cx="42227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00" name="Formel" r:id="rId4" imgW="2463480" imgH="253800" progId="Equation.3">
                  <p:embed/>
                </p:oleObj>
              </mc:Choice>
              <mc:Fallback>
                <p:oleObj name="Formel" r:id="rId4" imgW="2463480" imgH="253800" progId="Equation.3">
                  <p:embed/>
                  <p:pic>
                    <p:nvPicPr>
                      <p:cNvPr id="0" name="Objek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4768850"/>
                        <a:ext cx="4222750" cy="4349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45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37338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" name="Gerade Verbindung mit Pfeil 15"/>
          <p:cNvCxnSpPr/>
          <p:nvPr/>
        </p:nvCxnSpPr>
        <p:spPr bwMode="auto">
          <a:xfrm>
            <a:off x="5181600" y="3276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flipV="1">
            <a:off x="5181600" y="3810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29718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1828800" y="35814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kT</a:t>
            </a:r>
            <a:r>
              <a:rPr lang="de-DE" dirty="0" smtClean="0"/>
              <a:t>/e = 25mV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39146" y="3429000"/>
            <a:ext cx="1566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UB = - (</a:t>
            </a:r>
            <a:r>
              <a:rPr lang="de-DE" dirty="0" err="1" smtClean="0"/>
              <a:t>Vgd</a:t>
            </a:r>
            <a:r>
              <a:rPr lang="de-DE" dirty="0" smtClean="0"/>
              <a:t> – </a:t>
            </a:r>
            <a:r>
              <a:rPr lang="de-DE" dirty="0" err="1" smtClean="0"/>
              <a:t>Vth</a:t>
            </a:r>
            <a:r>
              <a:rPr lang="de-DE" dirty="0" smtClean="0"/>
              <a:t>)/n</a:t>
            </a:r>
            <a:endParaRPr lang="de-DE" dirty="0"/>
          </a:p>
        </p:txBody>
      </p:sp>
      <p:sp>
        <p:nvSpPr>
          <p:cNvPr id="20" name="Freihandform 19"/>
          <p:cNvSpPr/>
          <p:nvPr/>
        </p:nvSpPr>
        <p:spPr bwMode="auto">
          <a:xfrm flipH="1">
            <a:off x="3667125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953000" y="3048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6722712"/>
              </p:ext>
            </p:extLst>
          </p:nvPr>
        </p:nvGraphicFramePr>
        <p:xfrm>
          <a:off x="2263775" y="4768850"/>
          <a:ext cx="42227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33" name="Formel" r:id="rId4" imgW="2463480" imgH="253800" progId="Equation.3">
                  <p:embed/>
                </p:oleObj>
              </mc:Choice>
              <mc:Fallback>
                <p:oleObj name="Formel" r:id="rId4" imgW="2463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4768850"/>
                        <a:ext cx="4222750" cy="4349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890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 flipV="1">
            <a:off x="3276600" y="3733800"/>
            <a:ext cx="2133600" cy="76200"/>
            <a:chOff x="3276600" y="5715000"/>
            <a:chExt cx="2133600" cy="533400"/>
          </a:xfrm>
        </p:grpSpPr>
        <p:cxnSp>
          <p:nvCxnSpPr>
            <p:cNvPr id="170" name="Gerade Verbindung 169"/>
            <p:cNvCxnSpPr/>
            <p:nvPr/>
          </p:nvCxnSpPr>
          <p:spPr bwMode="auto">
            <a:xfrm>
              <a:off x="32766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37338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Gerade Verbindung 176"/>
            <p:cNvCxnSpPr/>
            <p:nvPr/>
          </p:nvCxnSpPr>
          <p:spPr bwMode="auto">
            <a:xfrm>
              <a:off x="3962400" y="6248400"/>
              <a:ext cx="7620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Gerade Verbindung 177"/>
            <p:cNvCxnSpPr/>
            <p:nvPr/>
          </p:nvCxnSpPr>
          <p:spPr bwMode="auto">
            <a:xfrm flipH="1">
              <a:off x="4724400" y="5715000"/>
              <a:ext cx="228600" cy="53340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4953000" y="5715000"/>
              <a:ext cx="4572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6" name="Gerade Verbindung mit Pfeil 15"/>
          <p:cNvCxnSpPr/>
          <p:nvPr/>
        </p:nvCxnSpPr>
        <p:spPr bwMode="auto">
          <a:xfrm>
            <a:off x="5181600" y="3276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flipV="1">
            <a:off x="5181600" y="38100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29718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1828800" y="35814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kT</a:t>
            </a:r>
            <a:r>
              <a:rPr lang="de-DE" dirty="0" smtClean="0"/>
              <a:t>/e = 25mV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5139146" y="3429000"/>
            <a:ext cx="15664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UB = - (</a:t>
            </a:r>
            <a:r>
              <a:rPr lang="de-DE" dirty="0" err="1" smtClean="0"/>
              <a:t>Vgd</a:t>
            </a:r>
            <a:r>
              <a:rPr lang="de-DE" dirty="0" smtClean="0"/>
              <a:t> – </a:t>
            </a:r>
            <a:r>
              <a:rPr lang="de-DE" dirty="0" err="1" smtClean="0"/>
              <a:t>Vth</a:t>
            </a:r>
            <a:r>
              <a:rPr lang="de-DE" dirty="0" smtClean="0"/>
              <a:t>)/n</a:t>
            </a:r>
            <a:endParaRPr lang="de-DE" dirty="0"/>
          </a:p>
        </p:txBody>
      </p:sp>
      <p:sp>
        <p:nvSpPr>
          <p:cNvPr id="20" name="Freihandform 19"/>
          <p:cNvSpPr/>
          <p:nvPr/>
        </p:nvSpPr>
        <p:spPr bwMode="auto">
          <a:xfrm flipH="1">
            <a:off x="3667125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953000" y="30480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415580"/>
              </p:ext>
            </p:extLst>
          </p:nvPr>
        </p:nvGraphicFramePr>
        <p:xfrm>
          <a:off x="3209925" y="4791075"/>
          <a:ext cx="232886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594" name="Formel" r:id="rId4" imgW="1358640" imgH="228600" progId="Equation.3">
                  <p:embed/>
                </p:oleObj>
              </mc:Choice>
              <mc:Fallback>
                <p:oleObj name="Formel" r:id="rId4" imgW="1358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4791075"/>
                        <a:ext cx="2328863" cy="3905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Freihandform 22"/>
          <p:cNvSpPr/>
          <p:nvPr/>
        </p:nvSpPr>
        <p:spPr bwMode="auto">
          <a:xfrm>
            <a:off x="3371850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3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V="1">
            <a:off x="3276600" y="3810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 flipV="1">
            <a:off x="3733800" y="3733800"/>
            <a:ext cx="2286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V="1">
            <a:off x="3962400" y="37338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 flipV="1">
            <a:off x="4724400" y="3733800"/>
            <a:ext cx="22860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 flipV="1">
            <a:off x="4953000" y="44196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29718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1828800" y="35814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kT</a:t>
            </a:r>
            <a:r>
              <a:rPr lang="de-DE" dirty="0" smtClean="0"/>
              <a:t>/e = 25mV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953000" y="41148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3845812"/>
              </p:ext>
            </p:extLst>
          </p:nvPr>
        </p:nvGraphicFramePr>
        <p:xfrm>
          <a:off x="1143000" y="4648200"/>
          <a:ext cx="39385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95" name="Formel" r:id="rId4" imgW="2298600" imgH="253800" progId="Equation.3">
                  <p:embed/>
                </p:oleObj>
              </mc:Choice>
              <mc:Fallback>
                <p:oleObj name="Formel" r:id="rId4" imgW="229860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648200"/>
                        <a:ext cx="3938587" cy="4349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5714728"/>
              </p:ext>
            </p:extLst>
          </p:nvPr>
        </p:nvGraphicFramePr>
        <p:xfrm>
          <a:off x="1143000" y="5257800"/>
          <a:ext cx="36988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96" name="Formel" r:id="rId6" imgW="2158920" imgH="253800" progId="Equation.3">
                  <p:embed/>
                </p:oleObj>
              </mc:Choice>
              <mc:Fallback>
                <p:oleObj name="Formel" r:id="rId6" imgW="21589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257800"/>
                        <a:ext cx="3698875" cy="4349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ihandform 24"/>
          <p:cNvSpPr/>
          <p:nvPr/>
        </p:nvSpPr>
        <p:spPr bwMode="auto">
          <a:xfrm>
            <a:off x="3371850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532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cxnSp>
        <p:nvCxnSpPr>
          <p:cNvPr id="169" name="Gerade Verbindung mit Pfeil 168"/>
          <p:cNvCxnSpPr/>
          <p:nvPr/>
        </p:nvCxnSpPr>
        <p:spPr bwMode="auto">
          <a:xfrm flipV="1">
            <a:off x="3276600" y="2895600"/>
            <a:ext cx="0" cy="1066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Textfeld 174"/>
          <p:cNvSpPr txBox="1"/>
          <p:nvPr/>
        </p:nvSpPr>
        <p:spPr>
          <a:xfrm>
            <a:off x="1981200" y="28956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Potentialenergie</a:t>
            </a:r>
            <a:endParaRPr lang="de-DE" dirty="0"/>
          </a:p>
        </p:txBody>
      </p:sp>
      <p:cxnSp>
        <p:nvCxnSpPr>
          <p:cNvPr id="176" name="Gerade Verbindung mit Pfeil 175"/>
          <p:cNvCxnSpPr/>
          <p:nvPr/>
        </p:nvCxnSpPr>
        <p:spPr bwMode="auto">
          <a:xfrm>
            <a:off x="3276600" y="3962400"/>
            <a:ext cx="2895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V="1">
            <a:off x="3276600" y="38100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 flipV="1">
            <a:off x="3733800" y="3733800"/>
            <a:ext cx="228600" cy="762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V="1">
            <a:off x="3962400" y="3733800"/>
            <a:ext cx="762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 flipV="1">
            <a:off x="4724400" y="3733800"/>
            <a:ext cx="228600" cy="68580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 flipV="1">
            <a:off x="4953000" y="4419600"/>
            <a:ext cx="4572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mit Pfeil 25"/>
          <p:cNvCxnSpPr/>
          <p:nvPr/>
        </p:nvCxnSpPr>
        <p:spPr bwMode="auto">
          <a:xfrm>
            <a:off x="2971800" y="3581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3" name="Textfeld 102"/>
          <p:cNvSpPr txBox="1"/>
          <p:nvPr/>
        </p:nvSpPr>
        <p:spPr>
          <a:xfrm>
            <a:off x="1828800" y="3581400"/>
            <a:ext cx="10615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kT</a:t>
            </a:r>
            <a:r>
              <a:rPr lang="de-DE" dirty="0" smtClean="0"/>
              <a:t>/e = 25mV</a:t>
            </a:r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3276600" y="3048000"/>
            <a:ext cx="6703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4953000" y="41148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Drain</a:t>
            </a:r>
            <a:endParaRPr lang="de-DE" dirty="0"/>
          </a:p>
        </p:txBody>
      </p:sp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1476662"/>
              </p:ext>
            </p:extLst>
          </p:nvPr>
        </p:nvGraphicFramePr>
        <p:xfrm>
          <a:off x="968375" y="5138738"/>
          <a:ext cx="40465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619" name="Formel" r:id="rId4" imgW="2361960" imgH="393480" progId="Equation.3">
                  <p:embed/>
                </p:oleObj>
              </mc:Choice>
              <mc:Fallback>
                <p:oleObj name="Formel" r:id="rId4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138738"/>
                        <a:ext cx="4046538" cy="6731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ihandform 24"/>
          <p:cNvSpPr/>
          <p:nvPr/>
        </p:nvSpPr>
        <p:spPr bwMode="auto">
          <a:xfrm>
            <a:off x="3371850" y="3514149"/>
            <a:ext cx="1590675" cy="216957"/>
          </a:xfrm>
          <a:custGeom>
            <a:avLst/>
            <a:gdLst>
              <a:gd name="connsiteX0" fmla="*/ 0 w 1590675"/>
              <a:gd name="connsiteY0" fmla="*/ 210126 h 216957"/>
              <a:gd name="connsiteX1" fmla="*/ 333375 w 1590675"/>
              <a:gd name="connsiteY1" fmla="*/ 191076 h 216957"/>
              <a:gd name="connsiteX2" fmla="*/ 781050 w 1590675"/>
              <a:gd name="connsiteY2" fmla="*/ 576 h 216957"/>
              <a:gd name="connsiteX3" fmla="*/ 1590675 w 1590675"/>
              <a:gd name="connsiteY3" fmla="*/ 143451 h 216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90675" h="216957">
                <a:moveTo>
                  <a:pt x="0" y="210126"/>
                </a:moveTo>
                <a:cubicBezTo>
                  <a:pt x="101600" y="218063"/>
                  <a:pt x="203200" y="226001"/>
                  <a:pt x="333375" y="191076"/>
                </a:cubicBezTo>
                <a:cubicBezTo>
                  <a:pt x="463550" y="156151"/>
                  <a:pt x="571500" y="8513"/>
                  <a:pt x="781050" y="576"/>
                </a:cubicBezTo>
                <a:cubicBezTo>
                  <a:pt x="990600" y="-7362"/>
                  <a:pt x="1290637" y="68044"/>
                  <a:pt x="1590675" y="143451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48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404099"/>
              </p:ext>
            </p:extLst>
          </p:nvPr>
        </p:nvGraphicFramePr>
        <p:xfrm>
          <a:off x="968375" y="5138738"/>
          <a:ext cx="4046538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5" name="Formel" r:id="rId4" imgW="2361960" imgH="393480" progId="Equation.3">
                  <p:embed/>
                </p:oleObj>
              </mc:Choice>
              <mc:Fallback>
                <p:oleObj name="Formel" r:id="rId4" imgW="2361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375" y="5138738"/>
                        <a:ext cx="4046538" cy="6731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963554"/>
              </p:ext>
            </p:extLst>
          </p:nvPr>
        </p:nvGraphicFramePr>
        <p:xfrm>
          <a:off x="4876800" y="1676400"/>
          <a:ext cx="30035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6" name="Formel" r:id="rId6" imgW="1752600" imgH="393700" progId="Equation.3">
                  <p:embed/>
                </p:oleObj>
              </mc:Choice>
              <mc:Fallback>
                <p:oleObj name="Formel" r:id="rId6" imgW="1752600" imgH="393700" progId="Equation.3">
                  <p:embed/>
                  <p:pic>
                    <p:nvPicPr>
                      <p:cNvPr id="0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676400"/>
                        <a:ext cx="300355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817937"/>
              </p:ext>
            </p:extLst>
          </p:nvPr>
        </p:nvGraphicFramePr>
        <p:xfrm>
          <a:off x="304800" y="1143000"/>
          <a:ext cx="5715000" cy="4166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77" name="Graph" r:id="rId8" imgW="3972960" imgH="2897280" progId="Origin50.Graph">
                  <p:embed/>
                </p:oleObj>
              </mc:Choice>
              <mc:Fallback>
                <p:oleObj name="Graph" r:id="rId8" imgW="3972960" imgH="289728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4800" y="1143000"/>
                        <a:ext cx="5715000" cy="41669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Gerade Verbindung mit Pfeil 5"/>
          <p:cNvCxnSpPr/>
          <p:nvPr/>
        </p:nvCxnSpPr>
        <p:spPr bwMode="auto">
          <a:xfrm flipH="1">
            <a:off x="4419600" y="2362200"/>
            <a:ext cx="3810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 flipV="1">
            <a:off x="2209800" y="4343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mit Pfeil 26"/>
          <p:cNvCxnSpPr/>
          <p:nvPr/>
        </p:nvCxnSpPr>
        <p:spPr bwMode="auto">
          <a:xfrm>
            <a:off x="2590800" y="3657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feld 28"/>
          <p:cNvSpPr txBox="1"/>
          <p:nvPr/>
        </p:nvSpPr>
        <p:spPr>
          <a:xfrm>
            <a:off x="2590800" y="35814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3581400" y="2743200"/>
            <a:ext cx="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H="1">
            <a:off x="2362200" y="3048000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mit Pfeil 17"/>
          <p:cNvCxnSpPr/>
          <p:nvPr/>
        </p:nvCxnSpPr>
        <p:spPr bwMode="auto">
          <a:xfrm rot="10800000" flipH="1">
            <a:off x="3581400" y="3228201"/>
            <a:ext cx="1219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057400" y="2743200"/>
            <a:ext cx="1547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Schwache </a:t>
            </a:r>
            <a:r>
              <a:rPr lang="de-DE" dirty="0"/>
              <a:t>I</a:t>
            </a:r>
            <a:r>
              <a:rPr lang="de-DE" dirty="0" smtClean="0"/>
              <a:t>nversion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3708037" y="3228201"/>
            <a:ext cx="12939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Starke </a:t>
            </a:r>
            <a:r>
              <a:rPr lang="de-DE" dirty="0"/>
              <a:t>I</a:t>
            </a:r>
            <a:r>
              <a:rPr lang="de-DE" dirty="0" smtClean="0"/>
              <a:t>nversion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58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NMOS und PMOS Kennlinien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PMOS </a:t>
            </a:r>
            <a:r>
              <a:rPr lang="de-DE" sz="1400" dirty="0" smtClean="0"/>
              <a:t>und NMOS </a:t>
            </a:r>
            <a:r>
              <a:rPr lang="de-DE" sz="1400" dirty="0"/>
              <a:t>Kennlinien </a:t>
            </a:r>
            <a:r>
              <a:rPr lang="de-DE" sz="1400" dirty="0" smtClean="0"/>
              <a:t>sind gleich aber die </a:t>
            </a:r>
            <a:r>
              <a:rPr lang="de-DE" sz="1400" dirty="0"/>
              <a:t>Indizes bei den Spannungen und Strömen sollen vertauscht werden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  <p:grpSp>
        <p:nvGrpSpPr>
          <p:cNvPr id="19" name="Gruppieren 256"/>
          <p:cNvGrpSpPr>
            <a:grpSpLocks/>
          </p:cNvGrpSpPr>
          <p:nvPr/>
        </p:nvGrpSpPr>
        <p:grpSpPr bwMode="auto">
          <a:xfrm>
            <a:off x="1371600" y="1905000"/>
            <a:ext cx="533400" cy="762000"/>
            <a:chOff x="2209800" y="3200400"/>
            <a:chExt cx="533400" cy="762000"/>
          </a:xfrm>
        </p:grpSpPr>
        <p:grpSp>
          <p:nvGrpSpPr>
            <p:cNvPr id="21" name="Group 25"/>
            <p:cNvGrpSpPr>
              <a:grpSpLocks/>
            </p:cNvGrpSpPr>
            <p:nvPr/>
          </p:nvGrpSpPr>
          <p:grpSpPr bwMode="auto">
            <a:xfrm rot="5400000" flipV="1">
              <a:off x="2171700" y="3390900"/>
              <a:ext cx="762000" cy="381000"/>
              <a:chOff x="1872" y="1776"/>
              <a:chExt cx="480" cy="240"/>
            </a:xfrm>
          </p:grpSpPr>
          <p:sp>
            <p:nvSpPr>
              <p:cNvPr id="27" name="Line 18"/>
              <p:cNvSpPr>
                <a:spLocks noChangeShapeType="1"/>
              </p:cNvSpPr>
              <p:nvPr/>
            </p:nvSpPr>
            <p:spPr bwMode="auto">
              <a:xfrm flipV="1">
                <a:off x="2016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8" name="Line 19"/>
              <p:cNvSpPr>
                <a:spLocks noChangeShapeType="1"/>
              </p:cNvSpPr>
              <p:nvPr/>
            </p:nvSpPr>
            <p:spPr bwMode="auto">
              <a:xfrm>
                <a:off x="2016" y="1920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0" name="Line 20"/>
              <p:cNvSpPr>
                <a:spLocks noChangeShapeType="1"/>
              </p:cNvSpPr>
              <p:nvPr/>
            </p:nvSpPr>
            <p:spPr bwMode="auto">
              <a:xfrm>
                <a:off x="2112" y="17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1" name="Line 21"/>
              <p:cNvSpPr>
                <a:spLocks noChangeShapeType="1"/>
              </p:cNvSpPr>
              <p:nvPr/>
            </p:nvSpPr>
            <p:spPr bwMode="auto">
              <a:xfrm>
                <a:off x="2016" y="1872"/>
                <a:ext cx="1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2" name="Line 22"/>
              <p:cNvSpPr>
                <a:spLocks noChangeShapeType="1"/>
              </p:cNvSpPr>
              <p:nvPr/>
            </p:nvSpPr>
            <p:spPr bwMode="auto">
              <a:xfrm flipV="1">
                <a:off x="2208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23"/>
              <p:cNvSpPr>
                <a:spLocks noChangeShapeType="1"/>
              </p:cNvSpPr>
              <p:nvPr/>
            </p:nvSpPr>
            <p:spPr bwMode="auto">
              <a:xfrm>
                <a:off x="2208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4"/>
              <p:cNvSpPr>
                <a:spLocks noChangeShapeType="1"/>
              </p:cNvSpPr>
              <p:nvPr/>
            </p:nvSpPr>
            <p:spPr bwMode="auto">
              <a:xfrm>
                <a:off x="1872" y="2016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</p:grpSp>
        <p:sp>
          <p:nvSpPr>
            <p:cNvPr id="22" name="Oval 223"/>
            <p:cNvSpPr>
              <a:spLocks noChangeArrowheads="1"/>
            </p:cNvSpPr>
            <p:nvPr/>
          </p:nvSpPr>
          <p:spPr bwMode="auto">
            <a:xfrm>
              <a:off x="2362200" y="35052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sr-Latn-CS" altLang="de-DE"/>
            </a:p>
          </p:txBody>
        </p:sp>
        <p:cxnSp>
          <p:nvCxnSpPr>
            <p:cNvPr id="26" name="Gerade Verbindung 259"/>
            <p:cNvCxnSpPr>
              <a:cxnSpLocks noChangeShapeType="1"/>
              <a:stCxn id="22" idx="2"/>
            </p:cNvCxnSpPr>
            <p:nvPr/>
          </p:nvCxnSpPr>
          <p:spPr bwMode="auto">
            <a:xfrm flipH="1">
              <a:off x="2209800" y="35814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5" name="Group 51"/>
          <p:cNvGrpSpPr>
            <a:grpSpLocks/>
          </p:cNvGrpSpPr>
          <p:nvPr/>
        </p:nvGrpSpPr>
        <p:grpSpPr bwMode="auto">
          <a:xfrm rot="16200000">
            <a:off x="1333500" y="4610100"/>
            <a:ext cx="762000" cy="381000"/>
            <a:chOff x="1872" y="1776"/>
            <a:chExt cx="480" cy="240"/>
          </a:xfrm>
        </p:grpSpPr>
        <p:sp>
          <p:nvSpPr>
            <p:cNvPr id="36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0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1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42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3" name="Textfeld 2"/>
          <p:cNvSpPr txBox="1"/>
          <p:nvPr/>
        </p:nvSpPr>
        <p:spPr>
          <a:xfrm>
            <a:off x="1143000" y="1752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1162236" y="20574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1143000" y="4828401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1162236" y="5133201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2362852" y="19050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mit Pfeil 47"/>
          <p:cNvCxnSpPr/>
          <p:nvPr/>
        </p:nvCxnSpPr>
        <p:spPr bwMode="auto">
          <a:xfrm>
            <a:off x="2362852" y="4419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2362852" y="21336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2362852" y="4648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766066" y="1905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V1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737062" y="4953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V1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 flipV="1">
            <a:off x="1905000" y="144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 flipH="1">
            <a:off x="914400" y="1447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19050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H="1">
            <a:off x="914400" y="5638800"/>
            <a:ext cx="1143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1862521" y="2133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V2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1862521" y="4648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V2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1885764" y="1981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905000" y="22860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1885764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1905000" y="4800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3886200" y="31242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3886200" y="11430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3886200" y="26670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5029200" y="23622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Freihandform 75"/>
          <p:cNvSpPr/>
          <p:nvPr/>
        </p:nvSpPr>
        <p:spPr bwMode="auto">
          <a:xfrm>
            <a:off x="4343400" y="2362200"/>
            <a:ext cx="6858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7010400" y="3124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V2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657600" y="12954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5181600" y="2057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V1</a:t>
            </a:r>
            <a:endParaRPr lang="de-DE" dirty="0"/>
          </a:p>
        </p:txBody>
      </p:sp>
      <p:cxnSp>
        <p:nvCxnSpPr>
          <p:cNvPr id="81" name="Gerade Verbindung mit Pfeil 80"/>
          <p:cNvCxnSpPr/>
          <p:nvPr/>
        </p:nvCxnSpPr>
        <p:spPr bwMode="auto">
          <a:xfrm>
            <a:off x="3886200" y="56388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 flipV="1">
            <a:off x="3886200" y="36576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V="1">
            <a:off x="3886200" y="51816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5029200" y="48768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Freihandform 84"/>
          <p:cNvSpPr/>
          <p:nvPr/>
        </p:nvSpPr>
        <p:spPr bwMode="auto">
          <a:xfrm>
            <a:off x="4343400" y="4876800"/>
            <a:ext cx="6858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7010400" y="5638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V2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3657600" y="38100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51816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6655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Subthreshold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  <p:graphicFrame>
        <p:nvGraphicFramePr>
          <p:cNvPr id="24" name="Objek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5569798"/>
              </p:ext>
            </p:extLst>
          </p:nvPr>
        </p:nvGraphicFramePr>
        <p:xfrm>
          <a:off x="609600" y="2462213"/>
          <a:ext cx="2609850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82" name="Formel" r:id="rId4" imgW="1523880" imgH="253800" progId="Equation.3">
                  <p:embed/>
                </p:oleObj>
              </mc:Choice>
              <mc:Fallback>
                <p:oleObj name="Formel" r:id="rId4" imgW="15238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62213"/>
                        <a:ext cx="2609850" cy="4333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8855217"/>
              </p:ext>
            </p:extLst>
          </p:nvPr>
        </p:nvGraphicFramePr>
        <p:xfrm>
          <a:off x="1055688" y="1371600"/>
          <a:ext cx="211137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83" name="Formel" r:id="rId6" imgW="1231560" imgH="393480" progId="Equation.3">
                  <p:embed/>
                </p:oleObj>
              </mc:Choice>
              <mc:Fallback>
                <p:oleObj name="Formel" r:id="rId6" imgW="12315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5688" y="1371600"/>
                        <a:ext cx="2111375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110232"/>
              </p:ext>
            </p:extLst>
          </p:nvPr>
        </p:nvGraphicFramePr>
        <p:xfrm>
          <a:off x="3810000" y="1600200"/>
          <a:ext cx="21542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84" name="Formel" r:id="rId8" imgW="1257120" imgH="266400" progId="Equation.3">
                  <p:embed/>
                </p:oleObj>
              </mc:Choice>
              <mc:Fallback>
                <p:oleObj name="Formel" r:id="rId8" imgW="12571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600200"/>
                        <a:ext cx="2154237" cy="4572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982265"/>
              </p:ext>
            </p:extLst>
          </p:nvPr>
        </p:nvGraphicFramePr>
        <p:xfrm>
          <a:off x="3810000" y="2514600"/>
          <a:ext cx="1697038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85" name="Formel" r:id="rId10" imgW="990360" imgH="228600" progId="Equation.3">
                  <p:embed/>
                </p:oleObj>
              </mc:Choice>
              <mc:Fallback>
                <p:oleObj name="Formel" r:id="rId10" imgW="990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14600"/>
                        <a:ext cx="1697038" cy="3921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/>
          <p:cNvSpPr/>
          <p:nvPr/>
        </p:nvSpPr>
        <p:spPr bwMode="auto">
          <a:xfrm>
            <a:off x="2133600" y="4267200"/>
            <a:ext cx="5334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hteck 6"/>
          <p:cNvSpPr/>
          <p:nvPr/>
        </p:nvSpPr>
        <p:spPr bwMode="auto">
          <a:xfrm>
            <a:off x="1600200" y="4495800"/>
            <a:ext cx="16002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hteck 8"/>
          <p:cNvSpPr/>
          <p:nvPr/>
        </p:nvSpPr>
        <p:spPr bwMode="auto">
          <a:xfrm>
            <a:off x="1752600" y="47244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Rechteck 16"/>
          <p:cNvSpPr/>
          <p:nvPr/>
        </p:nvSpPr>
        <p:spPr bwMode="auto">
          <a:xfrm>
            <a:off x="2819400" y="47244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7897161"/>
              </p:ext>
            </p:extLst>
          </p:nvPr>
        </p:nvGraphicFramePr>
        <p:xfrm>
          <a:off x="304800" y="5486400"/>
          <a:ext cx="2154237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86" name="Formel" r:id="rId12" imgW="1257120" imgH="266400" progId="Equation.3">
                  <p:embed/>
                </p:oleObj>
              </mc:Choice>
              <mc:Fallback>
                <p:oleObj name="Formel" r:id="rId12" imgW="125712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486400"/>
                        <a:ext cx="2154237" cy="4572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hteck 18"/>
          <p:cNvSpPr/>
          <p:nvPr/>
        </p:nvSpPr>
        <p:spPr bwMode="auto">
          <a:xfrm>
            <a:off x="5791200" y="3429000"/>
            <a:ext cx="228600" cy="3276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5257800" y="3657600"/>
            <a:ext cx="1295400" cy="2819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5410200" y="3810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6172200" y="3810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5410200" y="4191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6172200" y="4191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5410200" y="4572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172200" y="4572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5410200" y="4953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6172200" y="4953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5410200" y="4953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6172200" y="4953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>
            <a:off x="5410200" y="5334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6172200" y="5334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5410200" y="5715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6172200" y="5715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>
            <a:off x="5410200" y="6096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6172200" y="60960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40" name="Objek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1982265"/>
              </p:ext>
            </p:extLst>
          </p:nvPr>
        </p:nvGraphicFramePr>
        <p:xfrm>
          <a:off x="6705600" y="3657600"/>
          <a:ext cx="1697038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887" name="Formel" r:id="rId13" imgW="990360" imgH="228600" progId="Equation.3">
                  <p:embed/>
                </p:oleObj>
              </mc:Choice>
              <mc:Fallback>
                <p:oleObj name="Formel" r:id="rId13" imgW="990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3657600"/>
                        <a:ext cx="1697038" cy="3921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6637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Substrateffekt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sp>
        <p:nvSpPr>
          <p:cNvPr id="31" name="Flussdiagramm: Prozess 30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Flussdiagramm: Prozess 31"/>
          <p:cNvSpPr/>
          <p:nvPr/>
        </p:nvSpPr>
        <p:spPr bwMode="auto">
          <a:xfrm>
            <a:off x="4038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Flussdiagramm: Prozess 32"/>
          <p:cNvSpPr/>
          <p:nvPr/>
        </p:nvSpPr>
        <p:spPr bwMode="auto">
          <a:xfrm>
            <a:off x="4038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>
            <a:off x="4038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Flussdiagramm: Prozess 34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038600" y="3429000"/>
            <a:ext cx="5517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553816" y="1828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39" name="Rechteck 38"/>
          <p:cNvSpPr/>
          <p:nvPr/>
        </p:nvSpPr>
        <p:spPr bwMode="auto">
          <a:xfrm>
            <a:off x="36576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57150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2" name="Gruppieren 41"/>
          <p:cNvGrpSpPr/>
          <p:nvPr/>
        </p:nvGrpSpPr>
        <p:grpSpPr>
          <a:xfrm>
            <a:off x="4724400" y="2286000"/>
            <a:ext cx="304800" cy="381000"/>
            <a:chOff x="6629400" y="2819400"/>
            <a:chExt cx="304800" cy="381000"/>
          </a:xfrm>
        </p:grpSpPr>
        <p:cxnSp>
          <p:nvCxnSpPr>
            <p:cNvPr id="43" name="Gerade Verbindung 4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7" name="Gruppieren 46"/>
          <p:cNvGrpSpPr/>
          <p:nvPr/>
        </p:nvGrpSpPr>
        <p:grpSpPr>
          <a:xfrm>
            <a:off x="4724400" y="2819400"/>
            <a:ext cx="304800" cy="381000"/>
            <a:chOff x="6629400" y="2819400"/>
            <a:chExt cx="304800" cy="381000"/>
          </a:xfrm>
        </p:grpSpPr>
        <p:cxnSp>
          <p:nvCxnSpPr>
            <p:cNvPr id="48" name="Gerade Verbindung 4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Gerade Verbindung 5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Textfeld 51"/>
          <p:cNvSpPr txBox="1"/>
          <p:nvPr/>
        </p:nvSpPr>
        <p:spPr>
          <a:xfrm>
            <a:off x="5105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5058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31242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3124200" y="2667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" name="Gruppieren 55"/>
          <p:cNvGrpSpPr/>
          <p:nvPr/>
        </p:nvGrpSpPr>
        <p:grpSpPr>
          <a:xfrm>
            <a:off x="2971800" y="3200400"/>
            <a:ext cx="304800" cy="381000"/>
            <a:chOff x="6248400" y="2286000"/>
            <a:chExt cx="304800" cy="3810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1" name="Gerade Verbindung 60"/>
          <p:cNvCxnSpPr/>
          <p:nvPr/>
        </p:nvCxnSpPr>
        <p:spPr bwMode="auto">
          <a:xfrm>
            <a:off x="3124200" y="3581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1242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Ellipse 62"/>
          <p:cNvSpPr/>
          <p:nvPr/>
        </p:nvSpPr>
        <p:spPr bwMode="auto">
          <a:xfrm>
            <a:off x="29718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endCxn id="63" idx="0"/>
          </p:cNvCxnSpPr>
          <p:nvPr/>
        </p:nvCxnSpPr>
        <p:spPr bwMode="auto">
          <a:xfrm>
            <a:off x="3124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stCxn id="34" idx="1"/>
          </p:cNvCxnSpPr>
          <p:nvPr/>
        </p:nvCxnSpPr>
        <p:spPr bwMode="auto">
          <a:xfrm flipH="1">
            <a:off x="31242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4064248" y="1524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4038600" y="2667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0.0</a:t>
            </a:r>
            <a:endParaRPr lang="de-DE" dirty="0"/>
          </a:p>
        </p:txBody>
      </p:sp>
      <p:sp>
        <p:nvSpPr>
          <p:cNvPr id="71" name="Rechteck 70"/>
          <p:cNvSpPr/>
          <p:nvPr/>
        </p:nvSpPr>
        <p:spPr bwMode="auto">
          <a:xfrm>
            <a:off x="4038600" y="2667000"/>
            <a:ext cx="16764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87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Substrateffekt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sp>
        <p:nvSpPr>
          <p:cNvPr id="31" name="Flussdiagramm: Prozess 30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Flussdiagramm: Prozess 31"/>
          <p:cNvSpPr/>
          <p:nvPr/>
        </p:nvSpPr>
        <p:spPr bwMode="auto">
          <a:xfrm>
            <a:off x="4038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Flussdiagramm: Prozess 32"/>
          <p:cNvSpPr/>
          <p:nvPr/>
        </p:nvSpPr>
        <p:spPr bwMode="auto">
          <a:xfrm>
            <a:off x="4038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>
            <a:off x="4038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Flussdiagramm: Prozess 34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884937" y="3429000"/>
            <a:ext cx="859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-1.0V-Vsb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553816" y="1828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39" name="Rechteck 38"/>
          <p:cNvSpPr/>
          <p:nvPr/>
        </p:nvSpPr>
        <p:spPr bwMode="auto">
          <a:xfrm>
            <a:off x="36576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57150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2" name="Gruppieren 41"/>
          <p:cNvGrpSpPr/>
          <p:nvPr/>
        </p:nvGrpSpPr>
        <p:grpSpPr>
          <a:xfrm>
            <a:off x="4724400" y="2286000"/>
            <a:ext cx="304800" cy="381000"/>
            <a:chOff x="6629400" y="2819400"/>
            <a:chExt cx="304800" cy="381000"/>
          </a:xfrm>
        </p:grpSpPr>
        <p:cxnSp>
          <p:nvCxnSpPr>
            <p:cNvPr id="43" name="Gerade Verbindung 4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7" name="Gruppieren 46"/>
          <p:cNvGrpSpPr/>
          <p:nvPr/>
        </p:nvGrpSpPr>
        <p:grpSpPr>
          <a:xfrm>
            <a:off x="4724400" y="2819400"/>
            <a:ext cx="304800" cy="381000"/>
            <a:chOff x="6629400" y="2819400"/>
            <a:chExt cx="304800" cy="381000"/>
          </a:xfrm>
        </p:grpSpPr>
        <p:cxnSp>
          <p:nvCxnSpPr>
            <p:cNvPr id="48" name="Gerade Verbindung 4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Gerade Verbindung 5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Textfeld 51"/>
          <p:cNvSpPr txBox="1"/>
          <p:nvPr/>
        </p:nvSpPr>
        <p:spPr>
          <a:xfrm>
            <a:off x="5105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5058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31242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>
            <a:stCxn id="67" idx="0"/>
          </p:cNvCxnSpPr>
          <p:nvPr/>
        </p:nvCxnSpPr>
        <p:spPr bwMode="auto">
          <a:xfrm flipV="1">
            <a:off x="3124200" y="2667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" name="Gruppieren 55"/>
          <p:cNvGrpSpPr/>
          <p:nvPr/>
        </p:nvGrpSpPr>
        <p:grpSpPr>
          <a:xfrm>
            <a:off x="2971800" y="3200400"/>
            <a:ext cx="304800" cy="381000"/>
            <a:chOff x="6248400" y="2286000"/>
            <a:chExt cx="304800" cy="3810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1" name="Gerade Verbindung 60"/>
          <p:cNvCxnSpPr/>
          <p:nvPr/>
        </p:nvCxnSpPr>
        <p:spPr bwMode="auto">
          <a:xfrm>
            <a:off x="3124200" y="3581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1242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Ellipse 62"/>
          <p:cNvSpPr/>
          <p:nvPr/>
        </p:nvSpPr>
        <p:spPr bwMode="auto">
          <a:xfrm>
            <a:off x="29718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endCxn id="63" idx="0"/>
          </p:cNvCxnSpPr>
          <p:nvPr/>
        </p:nvCxnSpPr>
        <p:spPr bwMode="auto">
          <a:xfrm>
            <a:off x="3124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stCxn id="34" idx="1"/>
          </p:cNvCxnSpPr>
          <p:nvPr/>
        </p:nvCxnSpPr>
        <p:spPr bwMode="auto">
          <a:xfrm flipH="1">
            <a:off x="31242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4064248" y="1524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4038600" y="2667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0.0</a:t>
            </a:r>
            <a:endParaRPr lang="de-DE" dirty="0"/>
          </a:p>
        </p:txBody>
      </p:sp>
      <p:sp>
        <p:nvSpPr>
          <p:cNvPr id="67" name="Ellipse 66"/>
          <p:cNvSpPr/>
          <p:nvPr/>
        </p:nvSpPr>
        <p:spPr bwMode="auto">
          <a:xfrm>
            <a:off x="2971800" y="2895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2667001" y="2667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Vsb</a:t>
            </a:r>
            <a:endParaRPr lang="de-DE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7772318"/>
              </p:ext>
            </p:extLst>
          </p:nvPr>
        </p:nvGraphicFramePr>
        <p:xfrm>
          <a:off x="6138863" y="3941763"/>
          <a:ext cx="2109787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36" name="Formel" r:id="rId4" imgW="1231560" imgH="469800" progId="Equation.3">
                  <p:embed/>
                </p:oleObj>
              </mc:Choice>
              <mc:Fallback>
                <p:oleObj name="Formel" r:id="rId4" imgW="1231560" imgH="469800" progId="Equation.3">
                  <p:embed/>
                  <p:pic>
                    <p:nvPicPr>
                      <p:cNvPr id="0" name="Objek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8863" y="3941763"/>
                        <a:ext cx="2109787" cy="8032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 flipH="1" flipV="1">
            <a:off x="5029200" y="2667000"/>
            <a:ext cx="106680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3124200" y="2667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711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Substrateffekt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sp>
        <p:nvSpPr>
          <p:cNvPr id="31" name="Flussdiagramm: Prozess 30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Flussdiagramm: Prozess 31"/>
          <p:cNvSpPr/>
          <p:nvPr/>
        </p:nvSpPr>
        <p:spPr bwMode="auto">
          <a:xfrm>
            <a:off x="4038600" y="2667000"/>
            <a:ext cx="1676400" cy="7620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Flussdiagramm: Prozess 32"/>
          <p:cNvSpPr/>
          <p:nvPr/>
        </p:nvSpPr>
        <p:spPr bwMode="auto">
          <a:xfrm>
            <a:off x="4038600" y="2286000"/>
            <a:ext cx="1676400" cy="381000"/>
          </a:xfrm>
          <a:prstGeom prst="flowChartProcess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>
            <a:off x="4038600" y="1524000"/>
            <a:ext cx="16764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Flussdiagramm: Prozess 34"/>
          <p:cNvSpPr/>
          <p:nvPr/>
        </p:nvSpPr>
        <p:spPr bwMode="auto">
          <a:xfrm>
            <a:off x="4038600" y="2667000"/>
            <a:ext cx="1676400" cy="1143000"/>
          </a:xfrm>
          <a:prstGeom prst="flowChartProcess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3884937" y="3429000"/>
            <a:ext cx="8590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-1.0V-Vsb</a:t>
            </a:r>
            <a:endParaRPr lang="de-DE" dirty="0"/>
          </a:p>
        </p:txBody>
      </p:sp>
      <p:sp>
        <p:nvSpPr>
          <p:cNvPr id="39" name="Rechteck 38"/>
          <p:cNvSpPr/>
          <p:nvPr/>
        </p:nvSpPr>
        <p:spPr bwMode="auto">
          <a:xfrm>
            <a:off x="36576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5715000" y="2667000"/>
            <a:ext cx="381000" cy="6096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42" name="Gruppieren 41"/>
          <p:cNvGrpSpPr/>
          <p:nvPr/>
        </p:nvGrpSpPr>
        <p:grpSpPr>
          <a:xfrm>
            <a:off x="4724400" y="2286000"/>
            <a:ext cx="304800" cy="381000"/>
            <a:chOff x="6629400" y="2819400"/>
            <a:chExt cx="304800" cy="381000"/>
          </a:xfrm>
        </p:grpSpPr>
        <p:cxnSp>
          <p:nvCxnSpPr>
            <p:cNvPr id="43" name="Gerade Verbindung 42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Gerade Verbindung 43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7" name="Gruppieren 46"/>
          <p:cNvGrpSpPr/>
          <p:nvPr/>
        </p:nvGrpSpPr>
        <p:grpSpPr>
          <a:xfrm>
            <a:off x="4724400" y="2819400"/>
            <a:ext cx="304800" cy="381000"/>
            <a:chOff x="6629400" y="2819400"/>
            <a:chExt cx="304800" cy="381000"/>
          </a:xfrm>
        </p:grpSpPr>
        <p:cxnSp>
          <p:nvCxnSpPr>
            <p:cNvPr id="48" name="Gerade Verbindung 47"/>
            <p:cNvCxnSpPr/>
            <p:nvPr/>
          </p:nvCxnSpPr>
          <p:spPr bwMode="auto">
            <a:xfrm>
              <a:off x="6781800" y="28194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9" name="Gerade Verbindung 48"/>
            <p:cNvCxnSpPr/>
            <p:nvPr/>
          </p:nvCxnSpPr>
          <p:spPr bwMode="auto">
            <a:xfrm>
              <a:off x="6629400" y="29718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Gerade Verbindung 49"/>
            <p:cNvCxnSpPr/>
            <p:nvPr/>
          </p:nvCxnSpPr>
          <p:spPr bwMode="auto">
            <a:xfrm>
              <a:off x="6629400" y="3048000"/>
              <a:ext cx="304800" cy="0"/>
            </a:xfrm>
            <a:prstGeom prst="line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Gerade Verbindung 50"/>
            <p:cNvCxnSpPr/>
            <p:nvPr/>
          </p:nvCxnSpPr>
          <p:spPr bwMode="auto">
            <a:xfrm>
              <a:off x="6781800" y="3048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2" name="Textfeld 51"/>
          <p:cNvSpPr txBox="1"/>
          <p:nvPr/>
        </p:nvSpPr>
        <p:spPr>
          <a:xfrm>
            <a:off x="5105400" y="2362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5058912" y="2819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3124200" y="2667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>
            <a:stCxn id="67" idx="0"/>
          </p:cNvCxnSpPr>
          <p:nvPr/>
        </p:nvCxnSpPr>
        <p:spPr bwMode="auto">
          <a:xfrm flipV="1">
            <a:off x="3124200" y="2667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6" name="Gruppieren 55"/>
          <p:cNvGrpSpPr/>
          <p:nvPr/>
        </p:nvGrpSpPr>
        <p:grpSpPr>
          <a:xfrm>
            <a:off x="2971800" y="3200400"/>
            <a:ext cx="304800" cy="381000"/>
            <a:chOff x="6248400" y="2286000"/>
            <a:chExt cx="304800" cy="381000"/>
          </a:xfrm>
        </p:grpSpPr>
        <p:cxnSp>
          <p:nvCxnSpPr>
            <p:cNvPr id="57" name="Gerade Verbindung 56"/>
            <p:cNvCxnSpPr/>
            <p:nvPr/>
          </p:nvCxnSpPr>
          <p:spPr bwMode="auto">
            <a:xfrm>
              <a:off x="6248400" y="24384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6324600" y="2514600"/>
              <a:ext cx="152400" cy="0"/>
            </a:xfrm>
            <a:prstGeom prst="line">
              <a:avLst/>
            </a:prstGeom>
            <a:noFill/>
            <a:ln w="444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 flipV="1">
              <a:off x="6400800" y="22860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 flipV="1">
              <a:off x="6400800" y="2514600"/>
              <a:ext cx="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1" name="Gerade Verbindung 60"/>
          <p:cNvCxnSpPr/>
          <p:nvPr/>
        </p:nvCxnSpPr>
        <p:spPr bwMode="auto">
          <a:xfrm>
            <a:off x="3124200" y="3581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3124200" y="2438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Ellipse 62"/>
          <p:cNvSpPr/>
          <p:nvPr/>
        </p:nvSpPr>
        <p:spPr bwMode="auto">
          <a:xfrm>
            <a:off x="2971800" y="2133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endCxn id="63" idx="0"/>
          </p:cNvCxnSpPr>
          <p:nvPr/>
        </p:nvCxnSpPr>
        <p:spPr bwMode="auto">
          <a:xfrm>
            <a:off x="3124200" y="1905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stCxn id="34" idx="1"/>
          </p:cNvCxnSpPr>
          <p:nvPr/>
        </p:nvCxnSpPr>
        <p:spPr bwMode="auto">
          <a:xfrm flipH="1">
            <a:off x="3124200" y="1905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4064248" y="1524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0.5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4038600" y="2667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0.0</a:t>
            </a:r>
            <a:endParaRPr lang="de-DE" dirty="0"/>
          </a:p>
        </p:txBody>
      </p:sp>
      <p:sp>
        <p:nvSpPr>
          <p:cNvPr id="67" name="Ellipse 66"/>
          <p:cNvSpPr/>
          <p:nvPr/>
        </p:nvSpPr>
        <p:spPr bwMode="auto">
          <a:xfrm>
            <a:off x="2971800" y="2895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2667001" y="2667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Vsb</a:t>
            </a:r>
            <a:endParaRPr lang="de-DE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4882246"/>
              </p:ext>
            </p:extLst>
          </p:nvPr>
        </p:nvGraphicFramePr>
        <p:xfrm>
          <a:off x="6096000" y="3962400"/>
          <a:ext cx="69532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78" name="Formel" r:id="rId4" imgW="406080" imgH="228600" progId="Equation.3">
                  <p:embed/>
                </p:oleObj>
              </mc:Choice>
              <mc:Fallback>
                <p:oleObj name="Formel" r:id="rId4" imgW="4060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962400"/>
                        <a:ext cx="695325" cy="39052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 flipH="1" flipV="1">
            <a:off x="5029200" y="2667000"/>
            <a:ext cx="106680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6" name="Objek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4400585"/>
              </p:ext>
            </p:extLst>
          </p:nvPr>
        </p:nvGraphicFramePr>
        <p:xfrm>
          <a:off x="1676400" y="1362075"/>
          <a:ext cx="139223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79" name="Formel" r:id="rId6" imgW="812520" imgH="457200" progId="Equation.3">
                  <p:embed/>
                </p:oleObj>
              </mc:Choice>
              <mc:Fallback>
                <p:oleObj name="Formel" r:id="rId6" imgW="8125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362075"/>
                        <a:ext cx="1392238" cy="78105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Rechteck 70"/>
          <p:cNvSpPr/>
          <p:nvPr/>
        </p:nvSpPr>
        <p:spPr bwMode="auto">
          <a:xfrm>
            <a:off x="4038600" y="2667000"/>
            <a:ext cx="1676400" cy="4571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124200" y="1905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3124200" y="2667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31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Substrateffekt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Transistor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grpSp>
        <p:nvGrpSpPr>
          <p:cNvPr id="73" name="Group 51"/>
          <p:cNvGrpSpPr>
            <a:grpSpLocks/>
          </p:cNvGrpSpPr>
          <p:nvPr/>
        </p:nvGrpSpPr>
        <p:grpSpPr bwMode="auto">
          <a:xfrm rot="16200000">
            <a:off x="1333500" y="4610100"/>
            <a:ext cx="762000" cy="381000"/>
            <a:chOff x="1872" y="1776"/>
            <a:chExt cx="480" cy="240"/>
          </a:xfrm>
        </p:grpSpPr>
        <p:sp>
          <p:nvSpPr>
            <p:cNvPr id="74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157134"/>
              </p:ext>
            </p:extLst>
          </p:nvPr>
        </p:nvGraphicFramePr>
        <p:xfrm>
          <a:off x="5018088" y="838200"/>
          <a:ext cx="394017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99" name="Formel" r:id="rId4" imgW="2298600" imgH="393480" progId="Equation.3">
                  <p:embed/>
                </p:oleObj>
              </mc:Choice>
              <mc:Fallback>
                <p:oleObj name="Formel" r:id="rId4" imgW="2298600" imgH="393480" progId="Equation.3">
                  <p:embed/>
                  <p:pic>
                    <p:nvPicPr>
                      <p:cNvPr id="0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8088" y="838200"/>
                        <a:ext cx="3940175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k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2568507"/>
              </p:ext>
            </p:extLst>
          </p:nvPr>
        </p:nvGraphicFramePr>
        <p:xfrm>
          <a:off x="5029200" y="1752600"/>
          <a:ext cx="3940175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700" name="Formel" r:id="rId6" imgW="2298600" imgH="393480" progId="Equation.3">
                  <p:embed/>
                </p:oleObj>
              </mc:Choice>
              <mc:Fallback>
                <p:oleObj name="Formel" r:id="rId6" imgW="2298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752600"/>
                        <a:ext cx="3940175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Gerade Verbindung 5"/>
          <p:cNvCxnSpPr/>
          <p:nvPr/>
        </p:nvCxnSpPr>
        <p:spPr bwMode="auto">
          <a:xfrm>
            <a:off x="17526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7526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2362200" y="4800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1371600" y="4800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2381436" y="52578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1390836" y="52578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2057400" y="3962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oup 51"/>
          <p:cNvGrpSpPr>
            <a:grpSpLocks/>
          </p:cNvGrpSpPr>
          <p:nvPr/>
        </p:nvGrpSpPr>
        <p:grpSpPr bwMode="auto">
          <a:xfrm rot="16200000">
            <a:off x="4229100" y="4610100"/>
            <a:ext cx="762000" cy="381000"/>
            <a:chOff x="1872" y="1776"/>
            <a:chExt cx="480" cy="240"/>
          </a:xfrm>
        </p:grpSpPr>
        <p:sp>
          <p:nvSpPr>
            <p:cNvPr id="86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grpSp>
        <p:nvGrpSpPr>
          <p:cNvPr id="93" name="Group 51"/>
          <p:cNvGrpSpPr>
            <a:grpSpLocks/>
          </p:cNvGrpSpPr>
          <p:nvPr/>
        </p:nvGrpSpPr>
        <p:grpSpPr bwMode="auto">
          <a:xfrm rot="16200000">
            <a:off x="5600700" y="4610100"/>
            <a:ext cx="762000" cy="381000"/>
            <a:chOff x="1872" y="1776"/>
            <a:chExt cx="480" cy="240"/>
          </a:xfrm>
        </p:grpSpPr>
        <p:sp>
          <p:nvSpPr>
            <p:cNvPr id="94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5" name="Gerade Verbindung 14"/>
          <p:cNvCxnSpPr/>
          <p:nvPr/>
        </p:nvCxnSpPr>
        <p:spPr bwMode="auto">
          <a:xfrm>
            <a:off x="46482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>
            <a:endCxn id="92" idx="1"/>
          </p:cNvCxnSpPr>
          <p:nvPr/>
        </p:nvCxnSpPr>
        <p:spPr bwMode="auto">
          <a:xfrm>
            <a:off x="4800600" y="4800600"/>
            <a:ext cx="1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mit Pfeil 19"/>
          <p:cNvCxnSpPr/>
          <p:nvPr/>
        </p:nvCxnSpPr>
        <p:spPr bwMode="auto">
          <a:xfrm>
            <a:off x="4953000" y="5181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60198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mit Pfeil 101"/>
          <p:cNvCxnSpPr/>
          <p:nvPr/>
        </p:nvCxnSpPr>
        <p:spPr bwMode="auto">
          <a:xfrm>
            <a:off x="6324600" y="51816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4953000" y="5181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6324600" y="5181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3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/>
        </p:nvSpPr>
        <p:spPr bwMode="auto">
          <a:xfrm>
            <a:off x="381000" y="4038600"/>
            <a:ext cx="18288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32004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Early-Effekt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Die Größe der </a:t>
            </a:r>
            <a:r>
              <a:rPr lang="de-DE" sz="1400" dirty="0" smtClean="0"/>
              <a:t>Raumladungszone </a:t>
            </a:r>
            <a:r>
              <a:rPr lang="de-DE" sz="1400" dirty="0"/>
              <a:t>hängt von der Überspannung </a:t>
            </a:r>
            <a:r>
              <a:rPr lang="de-DE" sz="1400" dirty="0" err="1"/>
              <a:t>Vds</a:t>
            </a:r>
            <a:r>
              <a:rPr lang="de-DE" sz="1400" dirty="0"/>
              <a:t> – </a:t>
            </a:r>
            <a:r>
              <a:rPr lang="de-DE" sz="1400" dirty="0" err="1"/>
              <a:t>Vdssat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381000" y="3810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Ellipse 97"/>
          <p:cNvSpPr/>
          <p:nvPr/>
        </p:nvSpPr>
        <p:spPr bwMode="auto">
          <a:xfrm>
            <a:off x="228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81000" y="3276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381000" y="32766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grpSp>
        <p:nvGrpSpPr>
          <p:cNvPr id="11" name="Gruppieren 10"/>
          <p:cNvGrpSpPr/>
          <p:nvPr/>
        </p:nvGrpSpPr>
        <p:grpSpPr>
          <a:xfrm rot="16200000">
            <a:off x="2438400" y="4800600"/>
            <a:ext cx="304800" cy="762000"/>
            <a:chOff x="3962400" y="5257800"/>
            <a:chExt cx="304800" cy="762000"/>
          </a:xfrm>
        </p:grpSpPr>
        <p:cxnSp>
          <p:nvCxnSpPr>
            <p:cNvPr id="31" name="Gerade Verbindung 30"/>
            <p:cNvCxnSpPr/>
            <p:nvPr/>
          </p:nvCxnSpPr>
          <p:spPr bwMode="auto">
            <a:xfrm>
              <a:off x="4114800" y="57912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2" name="Ellipse 31"/>
            <p:cNvSpPr/>
            <p:nvPr/>
          </p:nvSpPr>
          <p:spPr bwMode="auto">
            <a:xfrm>
              <a:off x="3962400" y="5486400"/>
              <a:ext cx="304800" cy="3048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Gerade Verbindung 32"/>
            <p:cNvCxnSpPr/>
            <p:nvPr/>
          </p:nvCxnSpPr>
          <p:spPr bwMode="auto">
            <a:xfrm>
              <a:off x="4114800" y="5257800"/>
              <a:ext cx="0" cy="228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4" name="Textfeld 33"/>
          <p:cNvSpPr txBox="1"/>
          <p:nvPr/>
        </p:nvSpPr>
        <p:spPr>
          <a:xfrm>
            <a:off x="2743200" y="4876800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2971800" y="51816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09800" y="4038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2963041" y="48768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52400" y="2819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09800" y="2286000"/>
            <a:ext cx="4572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 flipV="1">
            <a:off x="381000" y="2286000"/>
            <a:ext cx="1828800" cy="990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6781800" y="4343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" name="Gruppieren 9"/>
          <p:cNvGrpSpPr/>
          <p:nvPr/>
        </p:nvGrpSpPr>
        <p:grpSpPr>
          <a:xfrm>
            <a:off x="2209800" y="3505200"/>
            <a:ext cx="3962400" cy="863600"/>
            <a:chOff x="2209800" y="3505200"/>
            <a:chExt cx="4546600" cy="863600"/>
          </a:xfrm>
        </p:grpSpPr>
        <p:sp>
          <p:nvSpPr>
            <p:cNvPr id="6" name="Freihandform 5"/>
            <p:cNvSpPr/>
            <p:nvPr/>
          </p:nvSpPr>
          <p:spPr bwMode="auto">
            <a:xfrm>
              <a:off x="2209800" y="3517900"/>
              <a:ext cx="4546600" cy="8509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6" name="Freihandform 45"/>
            <p:cNvSpPr/>
            <p:nvPr/>
          </p:nvSpPr>
          <p:spPr bwMode="auto">
            <a:xfrm>
              <a:off x="2209800" y="3505200"/>
              <a:ext cx="4546600" cy="546100"/>
            </a:xfrm>
            <a:custGeom>
              <a:avLst/>
              <a:gdLst>
                <a:gd name="connsiteX0" fmla="*/ 0 w 4546600"/>
                <a:gd name="connsiteY0" fmla="*/ 850900 h 850900"/>
                <a:gd name="connsiteX1" fmla="*/ 2273300 w 4546600"/>
                <a:gd name="connsiteY1" fmla="*/ 584200 h 850900"/>
                <a:gd name="connsiteX2" fmla="*/ 4546600 w 4546600"/>
                <a:gd name="connsiteY2" fmla="*/ 0 h 850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46600" h="850900">
                  <a:moveTo>
                    <a:pt x="0" y="850900"/>
                  </a:moveTo>
                  <a:cubicBezTo>
                    <a:pt x="757766" y="788458"/>
                    <a:pt x="1515533" y="726017"/>
                    <a:pt x="2273300" y="584200"/>
                  </a:cubicBezTo>
                  <a:cubicBezTo>
                    <a:pt x="3031067" y="442383"/>
                    <a:pt x="3788833" y="221191"/>
                    <a:pt x="45466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" name="Gerade Verbindung 20"/>
          <p:cNvCxnSpPr/>
          <p:nvPr/>
        </p:nvCxnSpPr>
        <p:spPr bwMode="auto">
          <a:xfrm flipV="1">
            <a:off x="6172200" y="3200400"/>
            <a:ext cx="609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2971800" y="39624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858000" y="4876800"/>
            <a:ext cx="1460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Raumladungszone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172200" y="3200400"/>
            <a:ext cx="2362200" cy="1981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>
            <a:off x="2209800" y="4495800"/>
            <a:ext cx="3962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" name="Gerade Verbindung 2048"/>
          <p:cNvCxnSpPr>
            <a:stCxn id="7" idx="1"/>
          </p:cNvCxnSpPr>
          <p:nvPr/>
        </p:nvCxnSpPr>
        <p:spPr bwMode="auto">
          <a:xfrm>
            <a:off x="61722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2" name="Textfeld 2051"/>
          <p:cNvSpPr txBox="1"/>
          <p:nvPr/>
        </p:nvSpPr>
        <p:spPr>
          <a:xfrm>
            <a:off x="4572000" y="4267200"/>
            <a:ext cx="4383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Leff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5257800" y="3962400"/>
            <a:ext cx="6543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endParaRPr lang="de-DE" dirty="0"/>
          </a:p>
        </p:txBody>
      </p:sp>
      <p:cxnSp>
        <p:nvCxnSpPr>
          <p:cNvPr id="2056" name="Gerade Verbindung 2055"/>
          <p:cNvCxnSpPr/>
          <p:nvPr/>
        </p:nvCxnSpPr>
        <p:spPr bwMode="auto">
          <a:xfrm>
            <a:off x="5562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mit Pfeil 36"/>
          <p:cNvCxnSpPr/>
          <p:nvPr/>
        </p:nvCxnSpPr>
        <p:spPr bwMode="auto">
          <a:xfrm flipV="1">
            <a:off x="5715000" y="3505200"/>
            <a:ext cx="0" cy="83820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3048000" y="4343400"/>
            <a:ext cx="3429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 rot="10800000" flipH="1">
            <a:off x="6172200" y="3657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Textfeld 39"/>
          <p:cNvSpPr txBox="1"/>
          <p:nvPr/>
        </p:nvSpPr>
        <p:spPr>
          <a:xfrm>
            <a:off x="6047225" y="3352800"/>
            <a:ext cx="10567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r>
              <a:rPr lang="de-DE" dirty="0" smtClean="0"/>
              <a:t> - </a:t>
            </a:r>
            <a:r>
              <a:rPr lang="de-DE" dirty="0" err="1" smtClean="0"/>
              <a:t>Vdssat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54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Early-Effekt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7643537"/>
              </p:ext>
            </p:extLst>
          </p:nvPr>
        </p:nvGraphicFramePr>
        <p:xfrm>
          <a:off x="2255837" y="1752600"/>
          <a:ext cx="30035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57" name="Formel" r:id="rId4" imgW="1752600" imgH="393700" progId="Equation.3">
                  <p:embed/>
                </p:oleObj>
              </mc:Choice>
              <mc:Fallback>
                <p:oleObj name="Formel" r:id="rId4" imgW="1752600" imgH="393700" progId="Equation.3">
                  <p:embed/>
                  <p:pic>
                    <p:nvPicPr>
                      <p:cNvPr id="0" name="Objek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7" y="1752600"/>
                        <a:ext cx="3003550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k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123030"/>
              </p:ext>
            </p:extLst>
          </p:nvPr>
        </p:nvGraphicFramePr>
        <p:xfrm>
          <a:off x="2255837" y="2514600"/>
          <a:ext cx="46783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58" name="Formel" r:id="rId6" imgW="2730240" imgH="393480" progId="Equation.3">
                  <p:embed/>
                </p:oleObj>
              </mc:Choice>
              <mc:Fallback>
                <p:oleObj name="Formel" r:id="rId6" imgW="2730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7" y="2514600"/>
                        <a:ext cx="4678363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k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0028434"/>
              </p:ext>
            </p:extLst>
          </p:nvPr>
        </p:nvGraphicFramePr>
        <p:xfrm>
          <a:off x="2255837" y="3276600"/>
          <a:ext cx="313372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59" name="Formel" r:id="rId8" imgW="1828800" imgH="393480" progId="Equation.3">
                  <p:embed/>
                </p:oleObj>
              </mc:Choice>
              <mc:Fallback>
                <p:oleObj name="Formel" r:id="rId8" imgW="1828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7" y="3276600"/>
                        <a:ext cx="3133725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k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9251423"/>
              </p:ext>
            </p:extLst>
          </p:nvPr>
        </p:nvGraphicFramePr>
        <p:xfrm>
          <a:off x="2255837" y="4343400"/>
          <a:ext cx="2371725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60" name="Formel" r:id="rId10" imgW="1384200" imgH="228600" progId="Equation.3">
                  <p:embed/>
                </p:oleObj>
              </mc:Choice>
              <mc:Fallback>
                <p:oleObj name="Formel" r:id="rId10" imgW="1384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7" y="4343400"/>
                        <a:ext cx="2371725" cy="3984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k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6913320"/>
              </p:ext>
            </p:extLst>
          </p:nvPr>
        </p:nvGraphicFramePr>
        <p:xfrm>
          <a:off x="2255837" y="5181600"/>
          <a:ext cx="345916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61" name="Formel" r:id="rId12" imgW="2019240" imgH="228600" progId="Equation.3">
                  <p:embed/>
                </p:oleObj>
              </mc:Choice>
              <mc:Fallback>
                <p:oleObj name="Formel" r:id="rId12" imgW="2019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7" y="5181600"/>
                        <a:ext cx="3459163" cy="3984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1371600" y="4343400"/>
            <a:ext cx="8402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Annahme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728279" y="3657600"/>
            <a:ext cx="1468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Reihenentwicklung</a:t>
            </a:r>
            <a:endParaRPr lang="de-DE" dirty="0"/>
          </a:p>
        </p:txBody>
      </p:sp>
      <p:cxnSp>
        <p:nvCxnSpPr>
          <p:cNvPr id="13" name="Gerade Verbindung mit Pfeil 12"/>
          <p:cNvCxnSpPr/>
          <p:nvPr/>
        </p:nvCxnSpPr>
        <p:spPr bwMode="auto">
          <a:xfrm>
            <a:off x="3429000" y="48006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4137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Early-Effekt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cxnSp>
        <p:nvCxnSpPr>
          <p:cNvPr id="70" name="Gerade Verbindung mit Pfeil 69"/>
          <p:cNvCxnSpPr/>
          <p:nvPr/>
        </p:nvCxnSpPr>
        <p:spPr bwMode="auto">
          <a:xfrm>
            <a:off x="3886200" y="31242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3886200" y="11430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 flipV="1">
            <a:off x="3886200" y="26670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 flipV="1">
            <a:off x="5029200" y="2286000"/>
            <a:ext cx="2057400" cy="76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Freihandform 75"/>
          <p:cNvSpPr/>
          <p:nvPr/>
        </p:nvSpPr>
        <p:spPr bwMode="auto">
          <a:xfrm>
            <a:off x="4343400" y="2362200"/>
            <a:ext cx="6858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Textfeld 77"/>
          <p:cNvSpPr txBox="1"/>
          <p:nvPr/>
        </p:nvSpPr>
        <p:spPr>
          <a:xfrm>
            <a:off x="6971928" y="31242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79" name="Textfeld 78"/>
          <p:cNvSpPr txBox="1"/>
          <p:nvPr/>
        </p:nvSpPr>
        <p:spPr>
          <a:xfrm>
            <a:off x="3657600" y="12954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</a:t>
            </a:r>
            <a:endParaRPr lang="de-DE" dirty="0"/>
          </a:p>
        </p:txBody>
      </p:sp>
      <p:cxnSp>
        <p:nvCxnSpPr>
          <p:cNvPr id="5" name="Gerade Verbindung 4"/>
          <p:cNvCxnSpPr>
            <a:stCxn id="76" idx="2"/>
          </p:cNvCxnSpPr>
          <p:nvPr/>
        </p:nvCxnSpPr>
        <p:spPr bwMode="auto">
          <a:xfrm>
            <a:off x="5029200" y="2362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feld 62"/>
          <p:cNvSpPr txBox="1"/>
          <p:nvPr/>
        </p:nvSpPr>
        <p:spPr>
          <a:xfrm>
            <a:off x="4926608" y="2819400"/>
            <a:ext cx="6543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Vdssat</a:t>
            </a:r>
            <a:endParaRPr lang="de-DE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4572906"/>
              </p:ext>
            </p:extLst>
          </p:nvPr>
        </p:nvGraphicFramePr>
        <p:xfrm>
          <a:off x="3048000" y="3581400"/>
          <a:ext cx="3459163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64" name="Formel" r:id="rId4" imgW="2019240" imgH="228600" progId="Equation.3">
                  <p:embed/>
                </p:oleObj>
              </mc:Choice>
              <mc:Fallback>
                <p:oleObj name="Formel" r:id="rId4" imgW="2019240" imgH="228600" progId="Equation.3">
                  <p:embed/>
                  <p:pic>
                    <p:nvPicPr>
                      <p:cNvPr id="0" name="Objek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581400"/>
                        <a:ext cx="3459163" cy="39846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Gerade Verbindung mit Pfeil 10"/>
          <p:cNvCxnSpPr/>
          <p:nvPr/>
        </p:nvCxnSpPr>
        <p:spPr bwMode="auto">
          <a:xfrm flipV="1">
            <a:off x="5486400" y="2362200"/>
            <a:ext cx="381000" cy="1143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2" name="Objek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1103236"/>
              </p:ext>
            </p:extLst>
          </p:nvPr>
        </p:nvGraphicFramePr>
        <p:xfrm>
          <a:off x="4572000" y="762000"/>
          <a:ext cx="20018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65" name="Formel" r:id="rId6" imgW="1168200" imgH="431640" progId="Equation.3">
                  <p:embed/>
                </p:oleObj>
              </mc:Choice>
              <mc:Fallback>
                <p:oleObj name="Formel" r:id="rId6" imgW="1168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762000"/>
                        <a:ext cx="2001837" cy="7524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Gerade Verbindung mit Pfeil 12"/>
          <p:cNvCxnSpPr/>
          <p:nvPr/>
        </p:nvCxnSpPr>
        <p:spPr bwMode="auto">
          <a:xfrm>
            <a:off x="5181600" y="1676400"/>
            <a:ext cx="22860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4" name="Objekt 7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6319640"/>
              </p:ext>
            </p:extLst>
          </p:nvPr>
        </p:nvGraphicFramePr>
        <p:xfrm>
          <a:off x="6781800" y="762000"/>
          <a:ext cx="20018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66" name="Formel" r:id="rId8" imgW="1168200" imgH="431640" progId="Equation.3">
                  <p:embed/>
                </p:oleObj>
              </mc:Choice>
              <mc:Fallback>
                <p:oleObj name="Formel" r:id="rId8" imgW="1168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762000"/>
                        <a:ext cx="2001837" cy="7524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6889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Early-Effekt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sp>
        <p:nvSpPr>
          <p:cNvPr id="19" name="Rechteck 18"/>
          <p:cNvSpPr/>
          <p:nvPr/>
        </p:nvSpPr>
        <p:spPr bwMode="auto">
          <a:xfrm>
            <a:off x="2133600" y="4267200"/>
            <a:ext cx="16764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Rechteck 19"/>
          <p:cNvSpPr/>
          <p:nvPr/>
        </p:nvSpPr>
        <p:spPr bwMode="auto">
          <a:xfrm>
            <a:off x="1600200" y="4495800"/>
            <a:ext cx="2819400" cy="685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1752600" y="47244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hteck 21"/>
          <p:cNvSpPr/>
          <p:nvPr/>
        </p:nvSpPr>
        <p:spPr bwMode="auto">
          <a:xfrm>
            <a:off x="3962400" y="47244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Rechteck 22"/>
          <p:cNvSpPr/>
          <p:nvPr/>
        </p:nvSpPr>
        <p:spPr bwMode="auto">
          <a:xfrm>
            <a:off x="5791200" y="2133600"/>
            <a:ext cx="228600" cy="3352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5257800" y="2362200"/>
            <a:ext cx="1295400" cy="2819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5410200" y="2514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6172200" y="2514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5410200" y="2895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172200" y="2895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5410200" y="3276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6172200" y="3276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5410200" y="3657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6172200" y="3657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5410200" y="3657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>
            <a:off x="6172200" y="3657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5410200" y="4038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6172200" y="4038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5410200" y="4419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>
            <a:off x="6172200" y="4419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5410200" y="4800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6172200" y="4800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355619" y="3276600"/>
            <a:ext cx="2369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L groß</a:t>
            </a:r>
          </a:p>
          <a:p>
            <a:pPr algn="l"/>
            <a:r>
              <a:rPr lang="de-DE" dirty="0" smtClean="0"/>
              <a:t>Gute Stromquelle (</a:t>
            </a:r>
            <a:r>
              <a:rPr lang="de-DE" dirty="0" err="1" smtClean="0"/>
              <a:t>rds</a:t>
            </a:r>
            <a:r>
              <a:rPr lang="de-DE" dirty="0" smtClean="0"/>
              <a:t> groß)</a:t>
            </a:r>
          </a:p>
          <a:p>
            <a:pPr algn="l"/>
            <a:r>
              <a:rPr lang="de-DE" dirty="0" smtClean="0"/>
              <a:t>Schlechter Verstärker (</a:t>
            </a:r>
            <a:r>
              <a:rPr lang="de-DE" dirty="0" err="1" smtClean="0"/>
              <a:t>gm</a:t>
            </a:r>
            <a:r>
              <a:rPr lang="de-DE" dirty="0" smtClean="0"/>
              <a:t> klein)</a:t>
            </a:r>
            <a:endParaRPr lang="de-DE" dirty="0"/>
          </a:p>
        </p:txBody>
      </p:sp>
      <p:sp>
        <p:nvSpPr>
          <p:cNvPr id="42" name="Textfeld 41"/>
          <p:cNvSpPr txBox="1"/>
          <p:nvPr/>
        </p:nvSpPr>
        <p:spPr>
          <a:xfrm>
            <a:off x="5257800" y="1219200"/>
            <a:ext cx="2436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L klein</a:t>
            </a:r>
          </a:p>
          <a:p>
            <a:pPr algn="l"/>
            <a:r>
              <a:rPr lang="de-DE" dirty="0" smtClean="0"/>
              <a:t>Schlechte Stromquelle (</a:t>
            </a:r>
            <a:r>
              <a:rPr lang="de-DE" dirty="0" err="1" smtClean="0"/>
              <a:t>rds</a:t>
            </a:r>
            <a:r>
              <a:rPr lang="de-DE" dirty="0" smtClean="0"/>
              <a:t> klein)</a:t>
            </a:r>
          </a:p>
          <a:p>
            <a:pPr algn="l"/>
            <a:r>
              <a:rPr lang="de-DE" dirty="0" smtClean="0"/>
              <a:t>Guter Verstärker (</a:t>
            </a:r>
            <a:r>
              <a:rPr lang="de-DE" dirty="0" err="1" smtClean="0"/>
              <a:t>gm</a:t>
            </a:r>
            <a:r>
              <a:rPr lang="de-DE" dirty="0" smtClean="0"/>
              <a:t> groß)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12954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1828800" y="556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1905000" y="5410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905000" y="5715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209800" y="5410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" name="Gerade Verbindung 2048"/>
          <p:cNvCxnSpPr/>
          <p:nvPr/>
        </p:nvCxnSpPr>
        <p:spPr bwMode="auto">
          <a:xfrm flipH="1">
            <a:off x="1295400" y="4953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6" name="Gerade Verbindung 2055"/>
          <p:cNvCxnSpPr/>
          <p:nvPr/>
        </p:nvCxnSpPr>
        <p:spPr bwMode="auto">
          <a:xfrm>
            <a:off x="1295400" y="49530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9906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0" name="Gerade Verbindung 2059"/>
          <p:cNvCxnSpPr/>
          <p:nvPr/>
        </p:nvCxnSpPr>
        <p:spPr bwMode="auto">
          <a:xfrm>
            <a:off x="990600" y="5562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49530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>
            <a:stCxn id="2064" idx="6"/>
          </p:cNvCxnSpPr>
          <p:nvPr/>
        </p:nvCxnSpPr>
        <p:spPr bwMode="auto">
          <a:xfrm>
            <a:off x="5486400" y="5791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58674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H="1">
            <a:off x="4953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4953000" y="5029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46482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46482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4" name="Ellipse 2063"/>
          <p:cNvSpPr/>
          <p:nvPr/>
        </p:nvSpPr>
        <p:spPr bwMode="auto">
          <a:xfrm>
            <a:off x="5181600" y="5638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66" name="Ellipse 2065"/>
          <p:cNvSpPr/>
          <p:nvPr/>
        </p:nvSpPr>
        <p:spPr bwMode="auto">
          <a:xfrm>
            <a:off x="3657600" y="3276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7" name="Ellipse 86"/>
          <p:cNvSpPr/>
          <p:nvPr/>
        </p:nvSpPr>
        <p:spPr bwMode="auto">
          <a:xfrm>
            <a:off x="3657600" y="3505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68" name="Gerade Verbindung 2067"/>
          <p:cNvCxnSpPr>
            <a:stCxn id="87" idx="4"/>
          </p:cNvCxnSpPr>
          <p:nvPr/>
        </p:nvCxnSpPr>
        <p:spPr bwMode="auto">
          <a:xfrm>
            <a:off x="3810000" y="3810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2" name="Gerade Verbindung 2071"/>
          <p:cNvCxnSpPr/>
          <p:nvPr/>
        </p:nvCxnSpPr>
        <p:spPr bwMode="auto">
          <a:xfrm>
            <a:off x="36576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4" name="Gerade Verbindung 2073"/>
          <p:cNvCxnSpPr>
            <a:stCxn id="2066" idx="0"/>
          </p:cNvCxnSpPr>
          <p:nvPr/>
        </p:nvCxnSpPr>
        <p:spPr bwMode="auto">
          <a:xfrm flipV="1">
            <a:off x="3810000" y="3124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2" name="Group 51"/>
          <p:cNvGrpSpPr>
            <a:grpSpLocks/>
          </p:cNvGrpSpPr>
          <p:nvPr/>
        </p:nvGrpSpPr>
        <p:grpSpPr bwMode="auto">
          <a:xfrm rot="16200000">
            <a:off x="6972300" y="3314700"/>
            <a:ext cx="762000" cy="381000"/>
            <a:chOff x="1872" y="1776"/>
            <a:chExt cx="480" cy="240"/>
          </a:xfrm>
        </p:grpSpPr>
        <p:sp>
          <p:nvSpPr>
            <p:cNvPr id="93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100" name="Ellipse 99"/>
          <p:cNvSpPr/>
          <p:nvPr/>
        </p:nvSpPr>
        <p:spPr bwMode="auto">
          <a:xfrm>
            <a:off x="6858000" y="3657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76" name="Gerade Verbindung 2075"/>
          <p:cNvCxnSpPr>
            <a:stCxn id="100" idx="0"/>
          </p:cNvCxnSpPr>
          <p:nvPr/>
        </p:nvCxnSpPr>
        <p:spPr bwMode="auto">
          <a:xfrm flipV="1">
            <a:off x="7010400" y="3505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8" name="Gerade Verbindung 2077"/>
          <p:cNvCxnSpPr/>
          <p:nvPr/>
        </p:nvCxnSpPr>
        <p:spPr bwMode="auto">
          <a:xfrm flipH="1">
            <a:off x="70104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>
            <a:endCxn id="100" idx="4"/>
          </p:cNvCxnSpPr>
          <p:nvPr/>
        </p:nvCxnSpPr>
        <p:spPr bwMode="auto">
          <a:xfrm flipV="1">
            <a:off x="70104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68580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73914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111"/>
          <p:cNvCxnSpPr/>
          <p:nvPr/>
        </p:nvCxnSpPr>
        <p:spPr bwMode="auto">
          <a:xfrm flipV="1">
            <a:off x="75438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2133600" y="4495800"/>
            <a:ext cx="5180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Gate</a:t>
            </a:r>
            <a:endParaRPr lang="de-DE" dirty="0"/>
          </a:p>
        </p:txBody>
      </p:sp>
      <p:sp>
        <p:nvSpPr>
          <p:cNvPr id="115" name="Textfeld 114"/>
          <p:cNvSpPr txBox="1"/>
          <p:nvPr/>
        </p:nvSpPr>
        <p:spPr>
          <a:xfrm>
            <a:off x="2133600" y="3962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Poly</a:t>
            </a:r>
            <a:endParaRPr lang="de-DE" dirty="0"/>
          </a:p>
        </p:txBody>
      </p:sp>
      <p:sp>
        <p:nvSpPr>
          <p:cNvPr id="116" name="Textfeld 115"/>
          <p:cNvSpPr txBox="1"/>
          <p:nvPr/>
        </p:nvSpPr>
        <p:spPr>
          <a:xfrm>
            <a:off x="3052702" y="4953000"/>
            <a:ext cx="778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Diffusion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3998694" y="4495800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Kontakt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64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Early-Effekt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sp>
        <p:nvSpPr>
          <p:cNvPr id="23" name="Rechteck 22"/>
          <p:cNvSpPr/>
          <p:nvPr/>
        </p:nvSpPr>
        <p:spPr bwMode="auto">
          <a:xfrm>
            <a:off x="5791200" y="2133600"/>
            <a:ext cx="228600" cy="3352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4" name="Rechteck 23"/>
          <p:cNvSpPr/>
          <p:nvPr/>
        </p:nvSpPr>
        <p:spPr bwMode="auto">
          <a:xfrm>
            <a:off x="5257800" y="2362200"/>
            <a:ext cx="1828800" cy="2819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hteck 24"/>
          <p:cNvSpPr/>
          <p:nvPr/>
        </p:nvSpPr>
        <p:spPr bwMode="auto">
          <a:xfrm>
            <a:off x="5410200" y="2514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Rechteck 25"/>
          <p:cNvSpPr/>
          <p:nvPr/>
        </p:nvSpPr>
        <p:spPr bwMode="auto">
          <a:xfrm>
            <a:off x="6705600" y="2514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Rechteck 26"/>
          <p:cNvSpPr/>
          <p:nvPr/>
        </p:nvSpPr>
        <p:spPr bwMode="auto">
          <a:xfrm>
            <a:off x="5410200" y="2895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05600" y="2895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Rechteck 28"/>
          <p:cNvSpPr/>
          <p:nvPr/>
        </p:nvSpPr>
        <p:spPr bwMode="auto">
          <a:xfrm>
            <a:off x="5410200" y="3276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0" name="Rechteck 29"/>
          <p:cNvSpPr/>
          <p:nvPr/>
        </p:nvSpPr>
        <p:spPr bwMode="auto">
          <a:xfrm>
            <a:off x="6705600" y="3276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Rechteck 30"/>
          <p:cNvSpPr/>
          <p:nvPr/>
        </p:nvSpPr>
        <p:spPr bwMode="auto">
          <a:xfrm>
            <a:off x="5410200" y="3657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2" name="Rechteck 31"/>
          <p:cNvSpPr/>
          <p:nvPr/>
        </p:nvSpPr>
        <p:spPr bwMode="auto">
          <a:xfrm>
            <a:off x="6705600" y="3657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Rechteck 32"/>
          <p:cNvSpPr/>
          <p:nvPr/>
        </p:nvSpPr>
        <p:spPr bwMode="auto">
          <a:xfrm>
            <a:off x="5410200" y="3657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Rechteck 33"/>
          <p:cNvSpPr/>
          <p:nvPr/>
        </p:nvSpPr>
        <p:spPr bwMode="auto">
          <a:xfrm>
            <a:off x="6705600" y="3657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Rechteck 34"/>
          <p:cNvSpPr/>
          <p:nvPr/>
        </p:nvSpPr>
        <p:spPr bwMode="auto">
          <a:xfrm>
            <a:off x="5410200" y="4038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Rechteck 35"/>
          <p:cNvSpPr/>
          <p:nvPr/>
        </p:nvSpPr>
        <p:spPr bwMode="auto">
          <a:xfrm>
            <a:off x="6705600" y="4038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Rechteck 36"/>
          <p:cNvSpPr/>
          <p:nvPr/>
        </p:nvSpPr>
        <p:spPr bwMode="auto">
          <a:xfrm>
            <a:off x="5410200" y="4419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>
            <a:off x="6705600" y="4419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hteck 38"/>
          <p:cNvSpPr/>
          <p:nvPr/>
        </p:nvSpPr>
        <p:spPr bwMode="auto">
          <a:xfrm>
            <a:off x="5410200" y="4800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0" name="Rechteck 39"/>
          <p:cNvSpPr/>
          <p:nvPr/>
        </p:nvSpPr>
        <p:spPr bwMode="auto">
          <a:xfrm>
            <a:off x="6705600" y="4800600"/>
            <a:ext cx="2286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5257800" y="1219200"/>
            <a:ext cx="21483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err="1" smtClean="0"/>
              <a:t>Kaskode</a:t>
            </a:r>
            <a:r>
              <a:rPr lang="de-DE" dirty="0" smtClean="0"/>
              <a:t> (wird später erklärt)</a:t>
            </a:r>
          </a:p>
          <a:p>
            <a:pPr algn="l"/>
            <a:r>
              <a:rPr lang="de-DE" dirty="0" smtClean="0"/>
              <a:t>Gute Stromquelle (</a:t>
            </a:r>
            <a:r>
              <a:rPr lang="de-DE" dirty="0" err="1" smtClean="0"/>
              <a:t>rout</a:t>
            </a:r>
            <a:r>
              <a:rPr lang="de-DE" dirty="0" smtClean="0"/>
              <a:t> groß)</a:t>
            </a:r>
          </a:p>
          <a:p>
            <a:pPr algn="l"/>
            <a:r>
              <a:rPr lang="de-DE" dirty="0" smtClean="0"/>
              <a:t>Guter Verstärker (</a:t>
            </a:r>
            <a:r>
              <a:rPr lang="de-DE" dirty="0" err="1" smtClean="0"/>
              <a:t>gm</a:t>
            </a:r>
            <a:r>
              <a:rPr lang="de-DE" dirty="0" smtClean="0"/>
              <a:t> groß)</a:t>
            </a:r>
            <a:endParaRPr lang="de-DE" dirty="0"/>
          </a:p>
        </p:txBody>
      </p:sp>
      <p:cxnSp>
        <p:nvCxnSpPr>
          <p:cNvPr id="69" name="Gerade Verbindung 68"/>
          <p:cNvCxnSpPr>
            <a:endCxn id="53" idx="2"/>
          </p:cNvCxnSpPr>
          <p:nvPr/>
        </p:nvCxnSpPr>
        <p:spPr bwMode="auto">
          <a:xfrm>
            <a:off x="4953000" y="5791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" name="Gruppieren 10"/>
          <p:cNvGrpSpPr/>
          <p:nvPr/>
        </p:nvGrpSpPr>
        <p:grpSpPr>
          <a:xfrm>
            <a:off x="5486400" y="6019800"/>
            <a:ext cx="76200" cy="609600"/>
            <a:chOff x="5486400" y="6019800"/>
            <a:chExt cx="76200" cy="609600"/>
          </a:xfrm>
        </p:grpSpPr>
        <p:cxnSp>
          <p:nvCxnSpPr>
            <p:cNvPr id="77" name="Gerade Verbindung 76"/>
            <p:cNvCxnSpPr/>
            <p:nvPr/>
          </p:nvCxnSpPr>
          <p:spPr bwMode="auto">
            <a:xfrm>
              <a:off x="5486400" y="6172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5562600" y="6019800"/>
              <a:ext cx="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1" name="Gerade Verbindung 80"/>
          <p:cNvCxnSpPr/>
          <p:nvPr/>
        </p:nvCxnSpPr>
        <p:spPr bwMode="auto">
          <a:xfrm>
            <a:off x="5562600" y="6324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6553200" y="5486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H="1">
            <a:off x="4953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4953000" y="5029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46482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4648200" y="5638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>
            <a:off x="6324600" y="2133600"/>
            <a:ext cx="228600" cy="3352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4648200" y="6324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4648200" y="617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Ellipse 52"/>
          <p:cNvSpPr/>
          <p:nvPr/>
        </p:nvSpPr>
        <p:spPr bwMode="auto">
          <a:xfrm>
            <a:off x="5181600" y="5638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5486400" y="5791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5791200" y="5486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8" name="Group 51"/>
          <p:cNvGrpSpPr>
            <a:grpSpLocks/>
          </p:cNvGrpSpPr>
          <p:nvPr/>
        </p:nvGrpSpPr>
        <p:grpSpPr bwMode="auto">
          <a:xfrm rot="16200000">
            <a:off x="7886700" y="3314700"/>
            <a:ext cx="762000" cy="381000"/>
            <a:chOff x="1872" y="1776"/>
            <a:chExt cx="480" cy="240"/>
          </a:xfrm>
        </p:grpSpPr>
        <p:sp>
          <p:nvSpPr>
            <p:cNvPr id="59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6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sp>
        <p:nvSpPr>
          <p:cNvPr id="67" name="Ellipse 66"/>
          <p:cNvSpPr/>
          <p:nvPr/>
        </p:nvSpPr>
        <p:spPr bwMode="auto">
          <a:xfrm>
            <a:off x="7772400" y="3657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8" name="Gerade Verbindung 67"/>
          <p:cNvCxnSpPr>
            <a:stCxn id="67" idx="0"/>
          </p:cNvCxnSpPr>
          <p:nvPr/>
        </p:nvCxnSpPr>
        <p:spPr bwMode="auto">
          <a:xfrm flipV="1">
            <a:off x="7924800" y="3505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 flipH="1">
            <a:off x="7924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>
            <a:endCxn id="67" idx="4"/>
          </p:cNvCxnSpPr>
          <p:nvPr/>
        </p:nvCxnSpPr>
        <p:spPr bwMode="auto">
          <a:xfrm flipV="1">
            <a:off x="7924800" y="3962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7543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83058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 flipV="1">
            <a:off x="84582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5" name="Group 51"/>
          <p:cNvGrpSpPr>
            <a:grpSpLocks/>
          </p:cNvGrpSpPr>
          <p:nvPr/>
        </p:nvGrpSpPr>
        <p:grpSpPr bwMode="auto">
          <a:xfrm rot="16200000">
            <a:off x="7886700" y="2628900"/>
            <a:ext cx="762000" cy="381000"/>
            <a:chOff x="1872" y="1776"/>
            <a:chExt cx="480" cy="240"/>
          </a:xfrm>
        </p:grpSpPr>
        <p:sp>
          <p:nvSpPr>
            <p:cNvPr id="76" name="Line 52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53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54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55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56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57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58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grpSp>
        <p:nvGrpSpPr>
          <p:cNvPr id="91" name="Gruppieren 90"/>
          <p:cNvGrpSpPr/>
          <p:nvPr/>
        </p:nvGrpSpPr>
        <p:grpSpPr>
          <a:xfrm rot="16200000">
            <a:off x="7734300" y="2781300"/>
            <a:ext cx="76200" cy="609600"/>
            <a:chOff x="5486400" y="6019800"/>
            <a:chExt cx="76200" cy="609600"/>
          </a:xfrm>
        </p:grpSpPr>
        <p:cxnSp>
          <p:nvCxnSpPr>
            <p:cNvPr id="92" name="Gerade Verbindung 91"/>
            <p:cNvCxnSpPr/>
            <p:nvPr/>
          </p:nvCxnSpPr>
          <p:spPr bwMode="auto">
            <a:xfrm>
              <a:off x="5486400" y="61722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5562600" y="6019800"/>
              <a:ext cx="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3" name="Gerade Verbindung 12"/>
          <p:cNvCxnSpPr/>
          <p:nvPr/>
        </p:nvCxnSpPr>
        <p:spPr bwMode="auto">
          <a:xfrm flipH="1">
            <a:off x="7772400" y="2819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8" name="Gerade Verbindung 2047"/>
          <p:cNvCxnSpPr/>
          <p:nvPr/>
        </p:nvCxnSpPr>
        <p:spPr bwMode="auto">
          <a:xfrm>
            <a:off x="7772400" y="2819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>
            <a:off x="7772400" y="31242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107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NMOS und PMOS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NMOS und PMOS Schaltungen sind in der Regel Spiegelsymmetrisch</a:t>
            </a:r>
          </a:p>
          <a:p>
            <a:pPr eaLnBrk="1" hangingPunct="1"/>
            <a:r>
              <a:rPr lang="de-DE" sz="1400" dirty="0" smtClean="0"/>
              <a:t>Ströme fließen von </a:t>
            </a:r>
            <a:r>
              <a:rPr lang="de-DE" sz="1400" dirty="0"/>
              <a:t>oben nach </a:t>
            </a:r>
            <a:r>
              <a:rPr lang="de-DE" sz="1400" dirty="0" smtClean="0"/>
              <a:t>unten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grpSp>
        <p:nvGrpSpPr>
          <p:cNvPr id="18" name="Gruppieren 17"/>
          <p:cNvGrpSpPr/>
          <p:nvPr/>
        </p:nvGrpSpPr>
        <p:grpSpPr>
          <a:xfrm>
            <a:off x="914400" y="1447800"/>
            <a:ext cx="3886200" cy="1981200"/>
            <a:chOff x="914400" y="1447800"/>
            <a:chExt cx="3886200" cy="1981200"/>
          </a:xfrm>
        </p:grpSpPr>
        <p:grpSp>
          <p:nvGrpSpPr>
            <p:cNvPr id="19" name="Gruppieren 256"/>
            <p:cNvGrpSpPr>
              <a:grpSpLocks/>
            </p:cNvGrpSpPr>
            <p:nvPr/>
          </p:nvGrpSpPr>
          <p:grpSpPr bwMode="auto">
            <a:xfrm>
              <a:off x="1752600" y="1905000"/>
              <a:ext cx="533400" cy="762000"/>
              <a:chOff x="2209800" y="3200400"/>
              <a:chExt cx="533400" cy="762000"/>
            </a:xfrm>
          </p:grpSpPr>
          <p:grpSp>
            <p:nvGrpSpPr>
              <p:cNvPr id="21" name="Group 25"/>
              <p:cNvGrpSpPr>
                <a:grpSpLocks/>
              </p:cNvGrpSpPr>
              <p:nvPr/>
            </p:nvGrpSpPr>
            <p:grpSpPr bwMode="auto">
              <a:xfrm rot="5400000" flipV="1">
                <a:off x="2171700" y="3390900"/>
                <a:ext cx="762000" cy="381000"/>
                <a:chOff x="1872" y="1776"/>
                <a:chExt cx="480" cy="240"/>
              </a:xfrm>
            </p:grpSpPr>
            <p:sp>
              <p:nvSpPr>
                <p:cNvPr id="27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28" name="Line 19"/>
                <p:cNvSpPr>
                  <a:spLocks noChangeShapeType="1"/>
                </p:cNvSpPr>
                <p:nvPr/>
              </p:nvSpPr>
              <p:spPr bwMode="auto">
                <a:xfrm>
                  <a:off x="2016" y="192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30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17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31" name="Line 2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3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208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33" name="Line 23"/>
                <p:cNvSpPr>
                  <a:spLocks noChangeShapeType="1"/>
                </p:cNvSpPr>
                <p:nvPr/>
              </p:nvSpPr>
              <p:spPr bwMode="auto">
                <a:xfrm>
                  <a:off x="2208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34" name="Line 24"/>
                <p:cNvSpPr>
                  <a:spLocks noChangeShapeType="1"/>
                </p:cNvSpPr>
                <p:nvPr/>
              </p:nvSpPr>
              <p:spPr bwMode="auto">
                <a:xfrm>
                  <a:off x="1872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</p:grpSp>
          <p:sp>
            <p:nvSpPr>
              <p:cNvPr id="22" name="Oval 223"/>
              <p:cNvSpPr>
                <a:spLocks noChangeArrowheads="1"/>
              </p:cNvSpPr>
              <p:nvPr/>
            </p:nvSpPr>
            <p:spPr bwMode="auto">
              <a:xfrm>
                <a:off x="2362200" y="35052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r-Latn-CS" altLang="de-DE"/>
              </a:p>
            </p:txBody>
          </p:sp>
          <p:cxnSp>
            <p:nvCxnSpPr>
              <p:cNvPr id="26" name="Gerade Verbindung 259"/>
              <p:cNvCxnSpPr>
                <a:cxnSpLocks noChangeShapeType="1"/>
                <a:stCxn id="22" idx="2"/>
              </p:cNvCxnSpPr>
              <p:nvPr/>
            </p:nvCxnSpPr>
            <p:spPr bwMode="auto">
              <a:xfrm flipH="1">
                <a:off x="2209800" y="35814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5" name="Gerade Verbindung 14"/>
            <p:cNvCxnSpPr/>
            <p:nvPr/>
          </p:nvCxnSpPr>
          <p:spPr bwMode="auto">
            <a:xfrm flipV="1">
              <a:off x="2286000" y="14478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48" name="Gerade Verbindung 2047"/>
            <p:cNvCxnSpPr/>
            <p:nvPr/>
          </p:nvCxnSpPr>
          <p:spPr bwMode="auto">
            <a:xfrm flipH="1">
              <a:off x="914400" y="1447800"/>
              <a:ext cx="3886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61" name="Gruppieren 256"/>
            <p:cNvGrpSpPr>
              <a:grpSpLocks/>
            </p:cNvGrpSpPr>
            <p:nvPr/>
          </p:nvGrpSpPr>
          <p:grpSpPr bwMode="auto">
            <a:xfrm>
              <a:off x="1371600" y="2667000"/>
              <a:ext cx="533400" cy="762000"/>
              <a:chOff x="2209800" y="3200400"/>
              <a:chExt cx="533400" cy="762000"/>
            </a:xfrm>
          </p:grpSpPr>
          <p:grpSp>
            <p:nvGrpSpPr>
              <p:cNvPr id="63" name="Group 25"/>
              <p:cNvGrpSpPr>
                <a:grpSpLocks/>
              </p:cNvGrpSpPr>
              <p:nvPr/>
            </p:nvGrpSpPr>
            <p:grpSpPr bwMode="auto">
              <a:xfrm rot="5400000" flipV="1">
                <a:off x="2171700" y="3390900"/>
                <a:ext cx="762000" cy="381000"/>
                <a:chOff x="1872" y="1776"/>
                <a:chExt cx="480" cy="240"/>
              </a:xfrm>
            </p:grpSpPr>
            <p:sp>
              <p:nvSpPr>
                <p:cNvPr id="74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77" name="Line 19"/>
                <p:cNvSpPr>
                  <a:spLocks noChangeShapeType="1"/>
                </p:cNvSpPr>
                <p:nvPr/>
              </p:nvSpPr>
              <p:spPr bwMode="auto">
                <a:xfrm>
                  <a:off x="2016" y="192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89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17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90" name="Line 2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91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208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92" name="Line 23"/>
                <p:cNvSpPr>
                  <a:spLocks noChangeShapeType="1"/>
                </p:cNvSpPr>
                <p:nvPr/>
              </p:nvSpPr>
              <p:spPr bwMode="auto">
                <a:xfrm>
                  <a:off x="2208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93" name="Line 24"/>
                <p:cNvSpPr>
                  <a:spLocks noChangeShapeType="1"/>
                </p:cNvSpPr>
                <p:nvPr/>
              </p:nvSpPr>
              <p:spPr bwMode="auto">
                <a:xfrm>
                  <a:off x="1872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</p:grpSp>
          <p:sp>
            <p:nvSpPr>
              <p:cNvPr id="64" name="Oval 223"/>
              <p:cNvSpPr>
                <a:spLocks noChangeArrowheads="1"/>
              </p:cNvSpPr>
              <p:nvPr/>
            </p:nvSpPr>
            <p:spPr bwMode="auto">
              <a:xfrm>
                <a:off x="2362200" y="35052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r-Latn-CS" alt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  <a:stCxn id="64" idx="2"/>
              </p:cNvCxnSpPr>
              <p:nvPr/>
            </p:nvCxnSpPr>
            <p:spPr bwMode="auto">
              <a:xfrm flipH="1">
                <a:off x="2209800" y="35814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94" name="Gruppieren 256"/>
            <p:cNvGrpSpPr>
              <a:grpSpLocks/>
            </p:cNvGrpSpPr>
            <p:nvPr/>
          </p:nvGrpSpPr>
          <p:grpSpPr bwMode="auto">
            <a:xfrm flipH="1">
              <a:off x="2667000" y="2667000"/>
              <a:ext cx="533400" cy="762000"/>
              <a:chOff x="2209800" y="3200400"/>
              <a:chExt cx="533400" cy="762000"/>
            </a:xfrm>
          </p:grpSpPr>
          <p:grpSp>
            <p:nvGrpSpPr>
              <p:cNvPr id="95" name="Group 25"/>
              <p:cNvGrpSpPr>
                <a:grpSpLocks/>
              </p:cNvGrpSpPr>
              <p:nvPr/>
            </p:nvGrpSpPr>
            <p:grpSpPr bwMode="auto">
              <a:xfrm rot="5400000" flipV="1">
                <a:off x="2171700" y="3390900"/>
                <a:ext cx="762000" cy="381000"/>
                <a:chOff x="1872" y="1776"/>
                <a:chExt cx="480" cy="240"/>
              </a:xfrm>
            </p:grpSpPr>
            <p:sp>
              <p:nvSpPr>
                <p:cNvPr id="98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99" name="Line 19"/>
                <p:cNvSpPr>
                  <a:spLocks noChangeShapeType="1"/>
                </p:cNvSpPr>
                <p:nvPr/>
              </p:nvSpPr>
              <p:spPr bwMode="auto">
                <a:xfrm>
                  <a:off x="2016" y="192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00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17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01" name="Line 2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02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208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03" name="Line 23"/>
                <p:cNvSpPr>
                  <a:spLocks noChangeShapeType="1"/>
                </p:cNvSpPr>
                <p:nvPr/>
              </p:nvSpPr>
              <p:spPr bwMode="auto">
                <a:xfrm>
                  <a:off x="2208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04" name="Line 24"/>
                <p:cNvSpPr>
                  <a:spLocks noChangeShapeType="1"/>
                </p:cNvSpPr>
                <p:nvPr/>
              </p:nvSpPr>
              <p:spPr bwMode="auto">
                <a:xfrm>
                  <a:off x="1872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</p:grpSp>
          <p:sp>
            <p:nvSpPr>
              <p:cNvPr id="96" name="Oval 223"/>
              <p:cNvSpPr>
                <a:spLocks noChangeArrowheads="1"/>
              </p:cNvSpPr>
              <p:nvPr/>
            </p:nvSpPr>
            <p:spPr bwMode="auto">
              <a:xfrm>
                <a:off x="2362200" y="35052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r-Latn-CS" altLang="de-DE"/>
              </a:p>
            </p:txBody>
          </p:sp>
          <p:cxnSp>
            <p:nvCxnSpPr>
              <p:cNvPr id="97" name="Gerade Verbindung 259"/>
              <p:cNvCxnSpPr>
                <a:cxnSpLocks noChangeShapeType="1"/>
                <a:stCxn id="96" idx="2"/>
              </p:cNvCxnSpPr>
              <p:nvPr/>
            </p:nvCxnSpPr>
            <p:spPr bwMode="auto">
              <a:xfrm flipH="1">
                <a:off x="2209800" y="35814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5" name="Gerade Verbindung 4"/>
            <p:cNvCxnSpPr>
              <a:stCxn id="93" idx="0"/>
              <a:endCxn id="104" idx="0"/>
            </p:cNvCxnSpPr>
            <p:nvPr/>
          </p:nvCxnSpPr>
          <p:spPr bwMode="auto">
            <a:xfrm>
              <a:off x="1905000" y="2667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116" name="Gruppieren 256"/>
            <p:cNvGrpSpPr>
              <a:grpSpLocks/>
            </p:cNvGrpSpPr>
            <p:nvPr/>
          </p:nvGrpSpPr>
          <p:grpSpPr bwMode="auto">
            <a:xfrm>
              <a:off x="4038600" y="1905000"/>
              <a:ext cx="533400" cy="762000"/>
              <a:chOff x="2209800" y="3200400"/>
              <a:chExt cx="533400" cy="762000"/>
            </a:xfrm>
          </p:grpSpPr>
          <p:grpSp>
            <p:nvGrpSpPr>
              <p:cNvPr id="117" name="Group 25"/>
              <p:cNvGrpSpPr>
                <a:grpSpLocks/>
              </p:cNvGrpSpPr>
              <p:nvPr/>
            </p:nvGrpSpPr>
            <p:grpSpPr bwMode="auto">
              <a:xfrm rot="5400000" flipV="1">
                <a:off x="2171700" y="3390900"/>
                <a:ext cx="762000" cy="381000"/>
                <a:chOff x="1872" y="1776"/>
                <a:chExt cx="480" cy="240"/>
              </a:xfrm>
            </p:grpSpPr>
            <p:sp>
              <p:nvSpPr>
                <p:cNvPr id="120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1" name="Line 19"/>
                <p:cNvSpPr>
                  <a:spLocks noChangeShapeType="1"/>
                </p:cNvSpPr>
                <p:nvPr/>
              </p:nvSpPr>
              <p:spPr bwMode="auto">
                <a:xfrm>
                  <a:off x="2016" y="192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2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17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3" name="Line 2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4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208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5" name="Line 23"/>
                <p:cNvSpPr>
                  <a:spLocks noChangeShapeType="1"/>
                </p:cNvSpPr>
                <p:nvPr/>
              </p:nvSpPr>
              <p:spPr bwMode="auto">
                <a:xfrm>
                  <a:off x="2208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26" name="Line 24"/>
                <p:cNvSpPr>
                  <a:spLocks noChangeShapeType="1"/>
                </p:cNvSpPr>
                <p:nvPr/>
              </p:nvSpPr>
              <p:spPr bwMode="auto">
                <a:xfrm>
                  <a:off x="1872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</p:grpSp>
          <p:sp>
            <p:nvSpPr>
              <p:cNvPr id="118" name="Oval 223"/>
              <p:cNvSpPr>
                <a:spLocks noChangeArrowheads="1"/>
              </p:cNvSpPr>
              <p:nvPr/>
            </p:nvSpPr>
            <p:spPr bwMode="auto">
              <a:xfrm>
                <a:off x="2362200" y="35052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r-Latn-CS" altLang="de-DE"/>
              </a:p>
            </p:txBody>
          </p:sp>
          <p:cxnSp>
            <p:nvCxnSpPr>
              <p:cNvPr id="119" name="Gerade Verbindung 259"/>
              <p:cNvCxnSpPr>
                <a:cxnSpLocks noChangeShapeType="1"/>
                <a:stCxn id="118" idx="2"/>
              </p:cNvCxnSpPr>
              <p:nvPr/>
            </p:nvCxnSpPr>
            <p:spPr bwMode="auto">
              <a:xfrm flipH="1">
                <a:off x="2209800" y="35814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7" name="Gruppieren 256"/>
            <p:cNvGrpSpPr>
              <a:grpSpLocks/>
            </p:cNvGrpSpPr>
            <p:nvPr/>
          </p:nvGrpSpPr>
          <p:grpSpPr bwMode="auto">
            <a:xfrm flipH="1">
              <a:off x="3276600" y="1905000"/>
              <a:ext cx="533400" cy="762000"/>
              <a:chOff x="2209800" y="3200400"/>
              <a:chExt cx="533400" cy="762000"/>
            </a:xfrm>
          </p:grpSpPr>
          <p:grpSp>
            <p:nvGrpSpPr>
              <p:cNvPr id="128" name="Group 25"/>
              <p:cNvGrpSpPr>
                <a:grpSpLocks/>
              </p:cNvGrpSpPr>
              <p:nvPr/>
            </p:nvGrpSpPr>
            <p:grpSpPr bwMode="auto">
              <a:xfrm rot="5400000" flipV="1">
                <a:off x="2171700" y="3390900"/>
                <a:ext cx="762000" cy="381000"/>
                <a:chOff x="1872" y="1776"/>
                <a:chExt cx="480" cy="240"/>
              </a:xfrm>
            </p:grpSpPr>
            <p:sp>
              <p:nvSpPr>
                <p:cNvPr id="131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2016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2" name="Line 19"/>
                <p:cNvSpPr>
                  <a:spLocks noChangeShapeType="1"/>
                </p:cNvSpPr>
                <p:nvPr/>
              </p:nvSpPr>
              <p:spPr bwMode="auto">
                <a:xfrm>
                  <a:off x="2016" y="1920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3" name="Line 20"/>
                <p:cNvSpPr>
                  <a:spLocks noChangeShapeType="1"/>
                </p:cNvSpPr>
                <p:nvPr/>
              </p:nvSpPr>
              <p:spPr bwMode="auto">
                <a:xfrm>
                  <a:off x="2112" y="17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4" name="Line 21"/>
                <p:cNvSpPr>
                  <a:spLocks noChangeShapeType="1"/>
                </p:cNvSpPr>
                <p:nvPr/>
              </p:nvSpPr>
              <p:spPr bwMode="auto">
                <a:xfrm>
                  <a:off x="2016" y="1872"/>
                  <a:ext cx="19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5" name="Line 22"/>
                <p:cNvSpPr>
                  <a:spLocks noChangeShapeType="1"/>
                </p:cNvSpPr>
                <p:nvPr/>
              </p:nvSpPr>
              <p:spPr bwMode="auto">
                <a:xfrm flipV="1">
                  <a:off x="2208" y="192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6" name="Line 23"/>
                <p:cNvSpPr>
                  <a:spLocks noChangeShapeType="1"/>
                </p:cNvSpPr>
                <p:nvPr/>
              </p:nvSpPr>
              <p:spPr bwMode="auto">
                <a:xfrm>
                  <a:off x="2208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  <p:sp>
              <p:nvSpPr>
                <p:cNvPr id="137" name="Line 24"/>
                <p:cNvSpPr>
                  <a:spLocks noChangeShapeType="1"/>
                </p:cNvSpPr>
                <p:nvPr/>
              </p:nvSpPr>
              <p:spPr bwMode="auto">
                <a:xfrm>
                  <a:off x="1872" y="2016"/>
                  <a:ext cx="1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anchor="ctr"/>
                <a:lstStyle/>
                <a:p>
                  <a:endParaRPr lang="de-DE"/>
                </a:p>
              </p:txBody>
            </p:sp>
          </p:grpSp>
          <p:sp>
            <p:nvSpPr>
              <p:cNvPr id="129" name="Oval 223"/>
              <p:cNvSpPr>
                <a:spLocks noChangeArrowheads="1"/>
              </p:cNvSpPr>
              <p:nvPr/>
            </p:nvSpPr>
            <p:spPr bwMode="auto">
              <a:xfrm>
                <a:off x="2362200" y="3505200"/>
                <a:ext cx="152400" cy="152400"/>
              </a:xfrm>
              <a:prstGeom prst="ellipse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algn="l" eaLnBrk="0" hangingPunct="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har char="–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sr-Latn-CS" altLang="de-DE"/>
              </a:p>
            </p:txBody>
          </p:sp>
          <p:cxnSp>
            <p:nvCxnSpPr>
              <p:cNvPr id="130" name="Gerade Verbindung 259"/>
              <p:cNvCxnSpPr>
                <a:cxnSpLocks noChangeShapeType="1"/>
                <a:stCxn id="129" idx="2"/>
              </p:cNvCxnSpPr>
              <p:nvPr/>
            </p:nvCxnSpPr>
            <p:spPr bwMode="auto">
              <a:xfrm flipH="1">
                <a:off x="2209800" y="35814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1" name="Gerade Verbindung 10"/>
            <p:cNvCxnSpPr/>
            <p:nvPr/>
          </p:nvCxnSpPr>
          <p:spPr bwMode="auto">
            <a:xfrm>
              <a:off x="3276600" y="2667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Gerade Verbindung 12"/>
            <p:cNvCxnSpPr/>
            <p:nvPr/>
          </p:nvCxnSpPr>
          <p:spPr bwMode="auto">
            <a:xfrm flipV="1">
              <a:off x="3733800" y="22860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37"/>
            <p:cNvCxnSpPr/>
            <p:nvPr/>
          </p:nvCxnSpPr>
          <p:spPr bwMode="auto">
            <a:xfrm>
              <a:off x="3733800" y="2286000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38"/>
            <p:cNvCxnSpPr/>
            <p:nvPr/>
          </p:nvCxnSpPr>
          <p:spPr bwMode="auto">
            <a:xfrm flipV="1">
              <a:off x="3276600" y="14478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0" name="Gerade Verbindung 139"/>
            <p:cNvCxnSpPr/>
            <p:nvPr/>
          </p:nvCxnSpPr>
          <p:spPr bwMode="auto">
            <a:xfrm flipV="1">
              <a:off x="4572000" y="1447800"/>
              <a:ext cx="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95" name="Group 25"/>
          <p:cNvGrpSpPr>
            <a:grpSpLocks/>
          </p:cNvGrpSpPr>
          <p:nvPr/>
        </p:nvGrpSpPr>
        <p:grpSpPr bwMode="auto">
          <a:xfrm rot="16200000">
            <a:off x="1714500" y="4610100"/>
            <a:ext cx="762000" cy="381000"/>
            <a:chOff x="1872" y="1776"/>
            <a:chExt cx="480" cy="240"/>
          </a:xfrm>
        </p:grpSpPr>
        <p:sp>
          <p:nvSpPr>
            <p:cNvPr id="198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1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2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3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4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97" name="Gerade Verbindung 259"/>
          <p:cNvCxnSpPr>
            <a:cxnSpLocks noChangeShapeType="1"/>
          </p:cNvCxnSpPr>
          <p:nvPr/>
        </p:nvCxnSpPr>
        <p:spPr bwMode="auto">
          <a:xfrm flipH="1" flipV="1">
            <a:off x="1752600" y="4800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22860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 flipH="1" flipV="1">
            <a:off x="914400" y="5638800"/>
            <a:ext cx="388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5" name="Group 25"/>
          <p:cNvGrpSpPr>
            <a:grpSpLocks/>
          </p:cNvGrpSpPr>
          <p:nvPr/>
        </p:nvGrpSpPr>
        <p:grpSpPr bwMode="auto">
          <a:xfrm rot="16200000">
            <a:off x="1333500" y="3848100"/>
            <a:ext cx="762000" cy="381000"/>
            <a:chOff x="1872" y="1776"/>
            <a:chExt cx="480" cy="240"/>
          </a:xfrm>
        </p:grpSpPr>
        <p:sp>
          <p:nvSpPr>
            <p:cNvPr id="188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9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0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1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2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3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4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87" name="Gerade Verbindung 259"/>
          <p:cNvCxnSpPr>
            <a:cxnSpLocks noChangeShapeType="1"/>
          </p:cNvCxnSpPr>
          <p:nvPr/>
        </p:nvCxnSpPr>
        <p:spPr bwMode="auto">
          <a:xfrm flipH="1" flipV="1">
            <a:off x="1371600" y="4038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75" name="Group 25"/>
          <p:cNvGrpSpPr>
            <a:grpSpLocks/>
          </p:cNvGrpSpPr>
          <p:nvPr/>
        </p:nvGrpSpPr>
        <p:grpSpPr bwMode="auto">
          <a:xfrm rot="5400000" flipH="1">
            <a:off x="2476500" y="3848100"/>
            <a:ext cx="762000" cy="381000"/>
            <a:chOff x="1872" y="1776"/>
            <a:chExt cx="480" cy="240"/>
          </a:xfrm>
        </p:grpSpPr>
        <p:sp>
          <p:nvSpPr>
            <p:cNvPr id="178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0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77" name="Gerade Verbindung 259"/>
          <p:cNvCxnSpPr>
            <a:cxnSpLocks noChangeShapeType="1"/>
          </p:cNvCxnSpPr>
          <p:nvPr/>
        </p:nvCxnSpPr>
        <p:spPr bwMode="auto">
          <a:xfrm flipV="1">
            <a:off x="3048000" y="4038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" name="Gerade Verbindung 146"/>
          <p:cNvCxnSpPr>
            <a:stCxn id="194" idx="0"/>
            <a:endCxn id="184" idx="0"/>
          </p:cNvCxnSpPr>
          <p:nvPr/>
        </p:nvCxnSpPr>
        <p:spPr bwMode="auto">
          <a:xfrm flipV="1">
            <a:off x="19050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5" name="Group 25"/>
          <p:cNvGrpSpPr>
            <a:grpSpLocks/>
          </p:cNvGrpSpPr>
          <p:nvPr/>
        </p:nvGrpSpPr>
        <p:grpSpPr bwMode="auto">
          <a:xfrm rot="16200000">
            <a:off x="4000500" y="4610100"/>
            <a:ext cx="762000" cy="381000"/>
            <a:chOff x="1872" y="1776"/>
            <a:chExt cx="480" cy="240"/>
          </a:xfrm>
        </p:grpSpPr>
        <p:sp>
          <p:nvSpPr>
            <p:cNvPr id="168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0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1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2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3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4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67" name="Gerade Verbindung 259"/>
          <p:cNvCxnSpPr>
            <a:cxnSpLocks noChangeShapeType="1"/>
          </p:cNvCxnSpPr>
          <p:nvPr/>
        </p:nvCxnSpPr>
        <p:spPr bwMode="auto">
          <a:xfrm flipH="1" flipV="1">
            <a:off x="4038600" y="4800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55" name="Group 25"/>
          <p:cNvGrpSpPr>
            <a:grpSpLocks/>
          </p:cNvGrpSpPr>
          <p:nvPr/>
        </p:nvGrpSpPr>
        <p:grpSpPr bwMode="auto">
          <a:xfrm rot="5400000" flipH="1">
            <a:off x="3086100" y="4610100"/>
            <a:ext cx="762000" cy="381000"/>
            <a:chOff x="1872" y="1776"/>
            <a:chExt cx="480" cy="240"/>
          </a:xfrm>
        </p:grpSpPr>
        <p:sp>
          <p:nvSpPr>
            <p:cNvPr id="158" name="Line 18"/>
            <p:cNvSpPr>
              <a:spLocks noChangeShapeType="1"/>
            </p:cNvSpPr>
            <p:nvPr/>
          </p:nvSpPr>
          <p:spPr bwMode="auto">
            <a:xfrm flipV="1">
              <a:off x="2016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19"/>
            <p:cNvSpPr>
              <a:spLocks noChangeShapeType="1"/>
            </p:cNvSpPr>
            <p:nvPr/>
          </p:nvSpPr>
          <p:spPr bwMode="auto">
            <a:xfrm>
              <a:off x="2016" y="192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0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1" name="Line 21"/>
            <p:cNvSpPr>
              <a:spLocks noChangeShapeType="1"/>
            </p:cNvSpPr>
            <p:nvPr/>
          </p:nvSpPr>
          <p:spPr bwMode="auto">
            <a:xfrm>
              <a:off x="2016" y="187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2" name="Line 22"/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23"/>
            <p:cNvSpPr>
              <a:spLocks noChangeShapeType="1"/>
            </p:cNvSpPr>
            <p:nvPr/>
          </p:nvSpPr>
          <p:spPr bwMode="auto">
            <a:xfrm>
              <a:off x="220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4"/>
            <p:cNvSpPr>
              <a:spLocks noChangeShapeType="1"/>
            </p:cNvSpPr>
            <p:nvPr/>
          </p:nvSpPr>
          <p:spPr bwMode="auto">
            <a:xfrm>
              <a:off x="1872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</p:grpSp>
      <p:cxnSp>
        <p:nvCxnSpPr>
          <p:cNvPr id="157" name="Gerade Verbindung 259"/>
          <p:cNvCxnSpPr>
            <a:cxnSpLocks noChangeShapeType="1"/>
          </p:cNvCxnSpPr>
          <p:nvPr/>
        </p:nvCxnSpPr>
        <p:spPr bwMode="auto">
          <a:xfrm flipV="1">
            <a:off x="3657600" y="4800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 flipV="1">
            <a:off x="32766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3733800" y="4419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Gerade Verbindung 151"/>
          <p:cNvCxnSpPr/>
          <p:nvPr/>
        </p:nvCxnSpPr>
        <p:spPr bwMode="auto">
          <a:xfrm flipV="1">
            <a:off x="3733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Gerade Verbindung 152"/>
          <p:cNvCxnSpPr/>
          <p:nvPr/>
        </p:nvCxnSpPr>
        <p:spPr bwMode="auto">
          <a:xfrm>
            <a:off x="32766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45720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Flussdiagramm: Daten 22"/>
          <p:cNvSpPr/>
          <p:nvPr/>
        </p:nvSpPr>
        <p:spPr bwMode="auto">
          <a:xfrm>
            <a:off x="609600" y="3505200"/>
            <a:ext cx="4953000" cy="76200"/>
          </a:xfrm>
          <a:prstGeom prst="flowChartInputOutput">
            <a:avLst/>
          </a:prstGeom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2" name="Line 18"/>
          <p:cNvSpPr>
            <a:spLocks noChangeShapeType="1"/>
          </p:cNvSpPr>
          <p:nvPr/>
        </p:nvSpPr>
        <p:spPr bwMode="auto">
          <a:xfrm rot="16200000" flipV="1">
            <a:off x="65532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145" name="Line 19"/>
          <p:cNvSpPr>
            <a:spLocks noChangeShapeType="1"/>
          </p:cNvSpPr>
          <p:nvPr/>
        </p:nvSpPr>
        <p:spPr bwMode="auto">
          <a:xfrm rot="16200000">
            <a:off x="63246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146" name="Line 20"/>
          <p:cNvSpPr>
            <a:spLocks noChangeShapeType="1"/>
          </p:cNvSpPr>
          <p:nvPr/>
        </p:nvSpPr>
        <p:spPr bwMode="auto">
          <a:xfrm rot="16200000">
            <a:off x="6324600" y="472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148" name="Line 21"/>
          <p:cNvSpPr>
            <a:spLocks noChangeShapeType="1"/>
          </p:cNvSpPr>
          <p:nvPr/>
        </p:nvSpPr>
        <p:spPr bwMode="auto">
          <a:xfrm rot="16200000">
            <a:off x="62484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149" name="Line 22"/>
          <p:cNvSpPr>
            <a:spLocks noChangeShapeType="1"/>
          </p:cNvSpPr>
          <p:nvPr/>
        </p:nvSpPr>
        <p:spPr bwMode="auto">
          <a:xfrm rot="16200000" flipV="1">
            <a:off x="6438900" y="46863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156" name="Line 23"/>
          <p:cNvSpPr>
            <a:spLocks noChangeShapeType="1"/>
          </p:cNvSpPr>
          <p:nvPr/>
        </p:nvSpPr>
        <p:spPr bwMode="auto">
          <a:xfrm rot="16200000">
            <a:off x="6400800" y="4648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166" name="Line 24"/>
          <p:cNvSpPr>
            <a:spLocks noChangeShapeType="1"/>
          </p:cNvSpPr>
          <p:nvPr/>
        </p:nvSpPr>
        <p:spPr bwMode="auto">
          <a:xfrm rot="16200000">
            <a:off x="6515100" y="50673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cxnSp>
        <p:nvCxnSpPr>
          <p:cNvPr id="176" name="Gerade Verbindung 259"/>
          <p:cNvCxnSpPr>
            <a:cxnSpLocks noChangeShapeType="1"/>
          </p:cNvCxnSpPr>
          <p:nvPr/>
        </p:nvCxnSpPr>
        <p:spPr bwMode="auto">
          <a:xfrm flipH="1" flipV="1">
            <a:off x="6096000" y="4800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66294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6" name="Line 18"/>
          <p:cNvSpPr>
            <a:spLocks noChangeShapeType="1"/>
          </p:cNvSpPr>
          <p:nvPr/>
        </p:nvSpPr>
        <p:spPr bwMode="auto">
          <a:xfrm rot="16200000" flipV="1">
            <a:off x="7315200" y="4876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205" name="Line 19"/>
          <p:cNvSpPr>
            <a:spLocks noChangeShapeType="1"/>
          </p:cNvSpPr>
          <p:nvPr/>
        </p:nvSpPr>
        <p:spPr bwMode="auto">
          <a:xfrm rot="16200000">
            <a:off x="70866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206" name="Line 20"/>
          <p:cNvSpPr>
            <a:spLocks noChangeShapeType="1"/>
          </p:cNvSpPr>
          <p:nvPr/>
        </p:nvSpPr>
        <p:spPr bwMode="auto">
          <a:xfrm rot="16200000">
            <a:off x="7086600" y="4724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207" name="Line 21"/>
          <p:cNvSpPr>
            <a:spLocks noChangeShapeType="1"/>
          </p:cNvSpPr>
          <p:nvPr/>
        </p:nvSpPr>
        <p:spPr bwMode="auto">
          <a:xfrm rot="16200000">
            <a:off x="7010400" y="48006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208" name="Line 22"/>
          <p:cNvSpPr>
            <a:spLocks noChangeShapeType="1"/>
          </p:cNvSpPr>
          <p:nvPr/>
        </p:nvSpPr>
        <p:spPr bwMode="auto">
          <a:xfrm rot="16200000" flipH="1" flipV="1">
            <a:off x="7200900" y="44577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209" name="Line 23"/>
          <p:cNvSpPr>
            <a:spLocks noChangeShapeType="1"/>
          </p:cNvSpPr>
          <p:nvPr/>
        </p:nvSpPr>
        <p:spPr bwMode="auto">
          <a:xfrm rot="16200000">
            <a:off x="7162800" y="4191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sp>
        <p:nvSpPr>
          <p:cNvPr id="210" name="Line 24"/>
          <p:cNvSpPr>
            <a:spLocks noChangeShapeType="1"/>
          </p:cNvSpPr>
          <p:nvPr/>
        </p:nvSpPr>
        <p:spPr bwMode="auto">
          <a:xfrm rot="16200000">
            <a:off x="7277100" y="50673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de-DE"/>
          </a:p>
        </p:txBody>
      </p:sp>
      <p:cxnSp>
        <p:nvCxnSpPr>
          <p:cNvPr id="211" name="Gerade Verbindung 259"/>
          <p:cNvCxnSpPr>
            <a:cxnSpLocks noChangeShapeType="1"/>
          </p:cNvCxnSpPr>
          <p:nvPr/>
        </p:nvCxnSpPr>
        <p:spPr bwMode="auto">
          <a:xfrm flipH="1" flipV="1">
            <a:off x="6858000" y="4800600"/>
            <a:ext cx="15240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2" name="Gerade Verbindung 211"/>
          <p:cNvCxnSpPr/>
          <p:nvPr/>
        </p:nvCxnSpPr>
        <p:spPr bwMode="auto">
          <a:xfrm>
            <a:off x="7391400" y="5181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0433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2514600" y="4038600"/>
            <a:ext cx="38862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Flussdiagramm: Prozess 38"/>
          <p:cNvSpPr/>
          <p:nvPr/>
        </p:nvSpPr>
        <p:spPr bwMode="auto">
          <a:xfrm>
            <a:off x="6400800" y="40386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Kapazitäten in MOSFET Struktur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In der Transistorstruktur haben wir an mehreren Stellen Raumladung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sp>
        <p:nvSpPr>
          <p:cNvPr id="48" name="Rechteck 47"/>
          <p:cNvSpPr/>
          <p:nvPr/>
        </p:nvSpPr>
        <p:spPr bwMode="auto">
          <a:xfrm>
            <a:off x="1905000" y="2971800"/>
            <a:ext cx="51816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667000" y="4191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7818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4008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828800" y="4038600"/>
            <a:ext cx="563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Flussdiagramm: Prozess 40"/>
          <p:cNvSpPr/>
          <p:nvPr/>
        </p:nvSpPr>
        <p:spPr bwMode="auto">
          <a:xfrm>
            <a:off x="152400" y="41148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334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Abgerundetes Rechteck 42"/>
          <p:cNvSpPr/>
          <p:nvPr/>
        </p:nvSpPr>
        <p:spPr bwMode="auto">
          <a:xfrm>
            <a:off x="1524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334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5" name="Rechteck 44"/>
          <p:cNvSpPr/>
          <p:nvPr/>
        </p:nvSpPr>
        <p:spPr bwMode="auto">
          <a:xfrm>
            <a:off x="2209800" y="4038600"/>
            <a:ext cx="457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Abgerundetes Rechteck 48"/>
          <p:cNvSpPr/>
          <p:nvPr/>
        </p:nvSpPr>
        <p:spPr bwMode="auto">
          <a:xfrm>
            <a:off x="2514600" y="4038600"/>
            <a:ext cx="38862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9718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6781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70866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2209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19050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7818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6781800" y="22098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>
            <a:off x="1905000" y="2438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1905000" y="21336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93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1143000" y="4038600"/>
            <a:ext cx="14478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Dynamische Kapazitäten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Dynamische Kapazitäten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sp>
        <p:nvSpPr>
          <p:cNvPr id="48" name="Rechteck 47"/>
          <p:cNvSpPr/>
          <p:nvPr/>
        </p:nvSpPr>
        <p:spPr bwMode="auto">
          <a:xfrm>
            <a:off x="1066800" y="2971800"/>
            <a:ext cx="1524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048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Abgerundetes Rechteck 48"/>
          <p:cNvSpPr/>
          <p:nvPr/>
        </p:nvSpPr>
        <p:spPr bwMode="auto">
          <a:xfrm>
            <a:off x="10668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143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29" name="Ellipse 28"/>
          <p:cNvSpPr/>
          <p:nvPr/>
        </p:nvSpPr>
        <p:spPr bwMode="auto">
          <a:xfrm>
            <a:off x="304800" y="3124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>
            <a:stCxn id="29" idx="0"/>
          </p:cNvCxnSpPr>
          <p:nvPr/>
        </p:nvCxnSpPr>
        <p:spPr bwMode="auto">
          <a:xfrm flipV="1">
            <a:off x="4572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 flipH="1">
            <a:off x="4572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>
            <a:endCxn id="29" idx="4"/>
          </p:cNvCxnSpPr>
          <p:nvPr/>
        </p:nvCxnSpPr>
        <p:spPr bwMode="auto">
          <a:xfrm flipV="1">
            <a:off x="457200" y="3429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609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57200" y="3657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329705" y="2971800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V0</a:t>
            </a:r>
            <a:endParaRPr lang="de-DE" dirty="0"/>
          </a:p>
        </p:txBody>
      </p:sp>
      <p:sp>
        <p:nvSpPr>
          <p:cNvPr id="46" name="Flussdiagramm: Prozess 45"/>
          <p:cNvSpPr/>
          <p:nvPr/>
        </p:nvSpPr>
        <p:spPr bwMode="auto">
          <a:xfrm>
            <a:off x="4114800" y="4038600"/>
            <a:ext cx="1447800" cy="1219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4038600" y="2971800"/>
            <a:ext cx="1524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766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40386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41148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61" name="Ellipse 60"/>
          <p:cNvSpPr/>
          <p:nvPr/>
        </p:nvSpPr>
        <p:spPr bwMode="auto">
          <a:xfrm>
            <a:off x="3276600" y="3124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>
            <a:stCxn id="61" idx="0"/>
          </p:cNvCxnSpPr>
          <p:nvPr/>
        </p:nvCxnSpPr>
        <p:spPr bwMode="auto">
          <a:xfrm flipV="1">
            <a:off x="34290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 flipH="1">
            <a:off x="34290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>
            <a:endCxn id="61" idx="4"/>
          </p:cNvCxnSpPr>
          <p:nvPr/>
        </p:nvCxnSpPr>
        <p:spPr bwMode="auto">
          <a:xfrm flipV="1">
            <a:off x="3429000" y="3429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5814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429000" y="3657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feld 66"/>
          <p:cNvSpPr txBox="1"/>
          <p:nvPr/>
        </p:nvSpPr>
        <p:spPr>
          <a:xfrm>
            <a:off x="3119565" y="2971800"/>
            <a:ext cx="11769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V0 + </a:t>
            </a:r>
            <a:r>
              <a:rPr lang="de-DE" dirty="0" err="1" smtClean="0"/>
              <a:t>dV</a:t>
            </a:r>
            <a:endParaRPr lang="de-DE" dirty="0"/>
          </a:p>
        </p:txBody>
      </p:sp>
      <p:sp>
        <p:nvSpPr>
          <p:cNvPr id="69" name="Abgerundetes Rechteck 68"/>
          <p:cNvSpPr/>
          <p:nvPr/>
        </p:nvSpPr>
        <p:spPr bwMode="auto">
          <a:xfrm>
            <a:off x="4038600" y="4038600"/>
            <a:ext cx="15240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38100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5626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5715000" y="2209800"/>
            <a:ext cx="1478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Cdynamic</a:t>
            </a:r>
            <a:r>
              <a:rPr lang="de-DE" dirty="0" smtClean="0"/>
              <a:t> = </a:t>
            </a:r>
            <a:r>
              <a:rPr lang="de-DE" dirty="0" err="1" smtClean="0"/>
              <a:t>dQ</a:t>
            </a:r>
            <a:r>
              <a:rPr lang="de-DE" dirty="0" smtClean="0"/>
              <a:t>/</a:t>
            </a:r>
            <a:r>
              <a:rPr lang="de-DE" dirty="0" err="1" smtClean="0"/>
              <a:t>dV</a:t>
            </a:r>
            <a:endParaRPr lang="de-DE" dirty="0"/>
          </a:p>
        </p:txBody>
      </p:sp>
      <p:sp>
        <p:nvSpPr>
          <p:cNvPr id="71" name="Flussdiagramm: Prozess 70"/>
          <p:cNvSpPr/>
          <p:nvPr/>
        </p:nvSpPr>
        <p:spPr bwMode="auto">
          <a:xfrm>
            <a:off x="7010400" y="4953000"/>
            <a:ext cx="1447800" cy="3048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Rechteck 71"/>
          <p:cNvSpPr/>
          <p:nvPr/>
        </p:nvSpPr>
        <p:spPr bwMode="auto">
          <a:xfrm>
            <a:off x="6934200" y="2971800"/>
            <a:ext cx="15240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61722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Ellipse 75"/>
          <p:cNvSpPr/>
          <p:nvPr/>
        </p:nvSpPr>
        <p:spPr bwMode="auto">
          <a:xfrm>
            <a:off x="6172200" y="3124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>
            <a:stCxn id="76" idx="0"/>
          </p:cNvCxnSpPr>
          <p:nvPr/>
        </p:nvCxnSpPr>
        <p:spPr bwMode="auto">
          <a:xfrm flipV="1">
            <a:off x="63246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>
            <a:off x="63246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>
            <a:endCxn id="76" idx="4"/>
          </p:cNvCxnSpPr>
          <p:nvPr/>
        </p:nvCxnSpPr>
        <p:spPr bwMode="auto">
          <a:xfrm flipV="1">
            <a:off x="6324600" y="3429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64770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324600" y="36576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6197105" y="2971800"/>
            <a:ext cx="813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r>
              <a:rPr lang="de-DE" dirty="0" smtClean="0"/>
              <a:t> = </a:t>
            </a:r>
            <a:r>
              <a:rPr lang="de-DE" dirty="0" err="1" smtClean="0"/>
              <a:t>dV</a:t>
            </a:r>
            <a:endParaRPr lang="de-DE" dirty="0"/>
          </a:p>
        </p:txBody>
      </p:sp>
      <p:sp>
        <p:nvSpPr>
          <p:cNvPr id="84" name="Abgerundetes Rechteck 83"/>
          <p:cNvSpPr/>
          <p:nvPr/>
        </p:nvSpPr>
        <p:spPr bwMode="auto">
          <a:xfrm>
            <a:off x="6934200" y="5029200"/>
            <a:ext cx="1524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056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84582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cxnSp>
        <p:nvCxnSpPr>
          <p:cNvPr id="19" name="Gerade Verbindung mit Pfeil 18"/>
          <p:cNvCxnSpPr>
            <a:endCxn id="84" idx="0"/>
          </p:cNvCxnSpPr>
          <p:nvPr/>
        </p:nvCxnSpPr>
        <p:spPr bwMode="auto">
          <a:xfrm>
            <a:off x="7696200" y="4038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4038601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1066800" y="3429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066800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4039597" y="3429000"/>
            <a:ext cx="6848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Qo+dQ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6934200" y="34290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dQ</a:t>
            </a:r>
            <a:endParaRPr lang="de-DE" dirty="0"/>
          </a:p>
        </p:txBody>
      </p:sp>
      <p:cxnSp>
        <p:nvCxnSpPr>
          <p:cNvPr id="93" name="Gerade Verbindung mit Pfeil 92"/>
          <p:cNvCxnSpPr/>
          <p:nvPr/>
        </p:nvCxnSpPr>
        <p:spPr bwMode="auto">
          <a:xfrm>
            <a:off x="7924800" y="3733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feld 21"/>
          <p:cNvSpPr txBox="1"/>
          <p:nvPr/>
        </p:nvSpPr>
        <p:spPr>
          <a:xfrm>
            <a:off x="7699554" y="4419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tdep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7971287" y="37338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tox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6350424" y="2514600"/>
            <a:ext cx="18838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i="1" dirty="0" err="1" smtClean="0"/>
              <a:t>Cdep_dyn</a:t>
            </a:r>
            <a:r>
              <a:rPr lang="de-DE" i="1" dirty="0" smtClean="0"/>
              <a:t> = </a:t>
            </a:r>
            <a:r>
              <a:rPr lang="de-DE" i="1" dirty="0" err="1" smtClean="0"/>
              <a:t>epsilon</a:t>
            </a:r>
            <a:r>
              <a:rPr lang="de-DE" i="1" dirty="0" smtClean="0"/>
              <a:t>/</a:t>
            </a:r>
            <a:r>
              <a:rPr lang="de-DE" i="1" dirty="0" err="1" smtClean="0"/>
              <a:t>tdep</a:t>
            </a:r>
            <a:endParaRPr lang="de-DE" i="1" dirty="0" smtClean="0"/>
          </a:p>
          <a:p>
            <a:r>
              <a:rPr lang="de-DE" i="1" dirty="0" smtClean="0"/>
              <a:t>Nächste Folie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1200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1143000" y="4038600"/>
            <a:ext cx="14478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Dynamische Kapazität von Raumladungszone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048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Abgerundetes Rechteck 48"/>
          <p:cNvSpPr/>
          <p:nvPr/>
        </p:nvSpPr>
        <p:spPr bwMode="auto">
          <a:xfrm>
            <a:off x="10668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143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46" name="Flussdiagramm: Prozess 45"/>
          <p:cNvSpPr/>
          <p:nvPr/>
        </p:nvSpPr>
        <p:spPr bwMode="auto">
          <a:xfrm>
            <a:off x="4114800" y="4038600"/>
            <a:ext cx="1447800" cy="1219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766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40386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41148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69" name="Abgerundetes Rechteck 68"/>
          <p:cNvSpPr/>
          <p:nvPr/>
        </p:nvSpPr>
        <p:spPr bwMode="auto">
          <a:xfrm>
            <a:off x="4038600" y="4038600"/>
            <a:ext cx="15240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38100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5626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sp>
        <p:nvSpPr>
          <p:cNvPr id="71" name="Flussdiagramm: Prozess 70"/>
          <p:cNvSpPr/>
          <p:nvPr/>
        </p:nvSpPr>
        <p:spPr bwMode="auto">
          <a:xfrm>
            <a:off x="7010400" y="4953000"/>
            <a:ext cx="1447800" cy="3048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61722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Abgerundetes Rechteck 83"/>
          <p:cNvSpPr/>
          <p:nvPr/>
        </p:nvSpPr>
        <p:spPr bwMode="auto">
          <a:xfrm>
            <a:off x="6934200" y="5029200"/>
            <a:ext cx="1524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056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84582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cxnSp>
        <p:nvCxnSpPr>
          <p:cNvPr id="19" name="Gerade Verbindung mit Pfeil 18"/>
          <p:cNvCxnSpPr>
            <a:endCxn id="84" idx="0"/>
          </p:cNvCxnSpPr>
          <p:nvPr/>
        </p:nvCxnSpPr>
        <p:spPr bwMode="auto">
          <a:xfrm>
            <a:off x="7696200" y="4038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4038601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066800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699554" y="4419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tdep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609600" y="4038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628836" y="4800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334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V0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3137941" y="4343400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V0+dV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6234659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dV</a:t>
            </a:r>
            <a:endParaRPr lang="de-D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28209"/>
              </p:ext>
            </p:extLst>
          </p:nvPr>
        </p:nvGraphicFramePr>
        <p:xfrm>
          <a:off x="509587" y="1143000"/>
          <a:ext cx="11096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3" name="Formel" r:id="rId4" imgW="647640" imgH="393480" progId="Equation.3">
                  <p:embed/>
                </p:oleObj>
              </mc:Choice>
              <mc:Fallback>
                <p:oleObj name="Formel" r:id="rId4" imgW="647640" imgH="393480" progId="Equation.3">
                  <p:embed/>
                  <p:pic>
                    <p:nvPicPr>
                      <p:cNvPr id="0" name="Objek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" y="1143000"/>
                        <a:ext cx="1109663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kt 7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754586"/>
              </p:ext>
            </p:extLst>
          </p:nvPr>
        </p:nvGraphicFramePr>
        <p:xfrm>
          <a:off x="2643187" y="1143000"/>
          <a:ext cx="9572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4" name="Formel" r:id="rId6" imgW="558720" imgH="393480" progId="Equation.3">
                  <p:embed/>
                </p:oleObj>
              </mc:Choice>
              <mc:Fallback>
                <p:oleObj name="Formel" r:id="rId6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87" y="1143000"/>
                        <a:ext cx="957263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k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8387827"/>
              </p:ext>
            </p:extLst>
          </p:nvPr>
        </p:nvGraphicFramePr>
        <p:xfrm>
          <a:off x="4287837" y="1308100"/>
          <a:ext cx="13065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5" name="Formel" r:id="rId8" imgW="761760" imgH="203040" progId="Equation.3">
                  <p:embed/>
                </p:oleObj>
              </mc:Choice>
              <mc:Fallback>
                <p:oleObj name="Formel" r:id="rId8" imgW="761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7" y="1308100"/>
                        <a:ext cx="1306513" cy="3540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kt 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038837"/>
              </p:ext>
            </p:extLst>
          </p:nvPr>
        </p:nvGraphicFramePr>
        <p:xfrm>
          <a:off x="6183312" y="1262063"/>
          <a:ext cx="16764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6" name="Formel" r:id="rId10" imgW="977760" imgH="241200" progId="Equation.3">
                  <p:embed/>
                </p:oleObj>
              </mc:Choice>
              <mc:Fallback>
                <p:oleObj name="Formel" r:id="rId10" imgW="977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3312" y="1262063"/>
                        <a:ext cx="1676400" cy="4206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kt 9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652272"/>
              </p:ext>
            </p:extLst>
          </p:nvPr>
        </p:nvGraphicFramePr>
        <p:xfrm>
          <a:off x="239712" y="2209800"/>
          <a:ext cx="16303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7" name="Formel" r:id="rId12" imgW="952200" imgH="393480" progId="Equation.3">
                  <p:embed/>
                </p:oleObj>
              </mc:Choice>
              <mc:Fallback>
                <p:oleObj name="Formel" r:id="rId12" imgW="9522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" y="2209800"/>
                        <a:ext cx="1630363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k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18623"/>
              </p:ext>
            </p:extLst>
          </p:nvPr>
        </p:nvGraphicFramePr>
        <p:xfrm>
          <a:off x="2284412" y="2374900"/>
          <a:ext cx="1870075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8" name="Formel" r:id="rId14" imgW="1091880" imgH="203040" progId="Equation.3">
                  <p:embed/>
                </p:oleObj>
              </mc:Choice>
              <mc:Fallback>
                <p:oleObj name="Formel" r:id="rId14" imgW="10918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4412" y="2374900"/>
                        <a:ext cx="1870075" cy="354013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k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44048"/>
              </p:ext>
            </p:extLst>
          </p:nvPr>
        </p:nvGraphicFramePr>
        <p:xfrm>
          <a:off x="4267200" y="2209800"/>
          <a:ext cx="17176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19" name="Formel" r:id="rId16" imgW="1002960" imgH="393480" progId="Equation.3">
                  <p:embed/>
                </p:oleObj>
              </mc:Choice>
              <mc:Fallback>
                <p:oleObj name="Formel" r:id="rId16" imgW="10029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209800"/>
                        <a:ext cx="1717675" cy="6858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k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2739405"/>
              </p:ext>
            </p:extLst>
          </p:nvPr>
        </p:nvGraphicFramePr>
        <p:xfrm>
          <a:off x="6215062" y="2362200"/>
          <a:ext cx="1846263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20" name="Formel" r:id="rId18" imgW="1079280" imgH="241200" progId="Equation.3">
                  <p:embed/>
                </p:oleObj>
              </mc:Choice>
              <mc:Fallback>
                <p:oleObj name="Formel" r:id="rId18" imgW="1079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2" y="2362200"/>
                        <a:ext cx="1846263" cy="42068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llipse 6"/>
          <p:cNvSpPr/>
          <p:nvPr/>
        </p:nvSpPr>
        <p:spPr bwMode="auto">
          <a:xfrm>
            <a:off x="2514600" y="914400"/>
            <a:ext cx="1219200" cy="1066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>
            <a:off x="3352800" y="1981200"/>
            <a:ext cx="411480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2658876"/>
              </p:ext>
            </p:extLst>
          </p:nvPr>
        </p:nvGraphicFramePr>
        <p:xfrm>
          <a:off x="228600" y="3048000"/>
          <a:ext cx="5438775" cy="79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21" name="Formel" r:id="rId20" imgW="3174840" imgH="457200" progId="Equation.3">
                  <p:embed/>
                </p:oleObj>
              </mc:Choice>
              <mc:Fallback>
                <p:oleObj name="Formel" r:id="rId20" imgW="31748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0"/>
                        <a:ext cx="5438775" cy="79533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595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1143000" y="4038600"/>
            <a:ext cx="14478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Dynamische Kapazität von Raumladungszone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 smtClean="0"/>
              <a:t>Dicke </a:t>
            </a:r>
            <a:r>
              <a:rPr lang="de-DE" sz="1400" dirty="0"/>
              <a:t>der </a:t>
            </a:r>
            <a:r>
              <a:rPr lang="de-DE" sz="1400" dirty="0" smtClean="0"/>
              <a:t>Raumladungszone </a:t>
            </a:r>
            <a:r>
              <a:rPr lang="de-DE" sz="1400" dirty="0"/>
              <a:t>und deren Ladung hängen als Quadratwurzel von der Spannung in der Zone V</a:t>
            </a:r>
          </a:p>
          <a:p>
            <a:r>
              <a:rPr lang="de-DE" sz="1400" dirty="0"/>
              <a:t>Die Ladung der Zone ist durch die Formel 2 * </a:t>
            </a:r>
            <a:r>
              <a:rPr lang="de-DE" sz="1400" dirty="0" err="1"/>
              <a:t>Cdyn</a:t>
            </a:r>
            <a:r>
              <a:rPr lang="de-DE" sz="1400" dirty="0"/>
              <a:t> * V gegeben</a:t>
            </a:r>
          </a:p>
          <a:p>
            <a:r>
              <a:rPr lang="de-DE" sz="1400" dirty="0"/>
              <a:t>Man kann näherungsweise </a:t>
            </a:r>
            <a:r>
              <a:rPr lang="de-DE" sz="1400" dirty="0" err="1"/>
              <a:t>Cdyn</a:t>
            </a:r>
            <a:r>
              <a:rPr lang="de-DE" sz="1400" dirty="0"/>
              <a:t> </a:t>
            </a:r>
            <a:r>
              <a:rPr lang="de-DE" sz="1400" dirty="0" smtClean="0"/>
              <a:t>anstatt normaler </a:t>
            </a:r>
            <a:r>
              <a:rPr lang="de-DE" sz="1400" dirty="0"/>
              <a:t>Kapazität </a:t>
            </a:r>
            <a:r>
              <a:rPr lang="de-DE" sz="1400" dirty="0" smtClean="0"/>
              <a:t>verwenden</a:t>
            </a:r>
          </a:p>
          <a:p>
            <a:r>
              <a:rPr lang="de-DE" sz="1400" dirty="0" smtClean="0"/>
              <a:t>Wir haben deshalb überall </a:t>
            </a:r>
            <a:r>
              <a:rPr lang="de-DE" sz="1400" dirty="0" err="1" smtClean="0"/>
              <a:t>Cdep_dyn</a:t>
            </a:r>
            <a:r>
              <a:rPr lang="de-DE" sz="1400" dirty="0" smtClean="0"/>
              <a:t> verwendet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048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Abgerundetes Rechteck 48"/>
          <p:cNvSpPr/>
          <p:nvPr/>
        </p:nvSpPr>
        <p:spPr bwMode="auto">
          <a:xfrm>
            <a:off x="10668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1143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46" name="Flussdiagramm: Prozess 45"/>
          <p:cNvSpPr/>
          <p:nvPr/>
        </p:nvSpPr>
        <p:spPr bwMode="auto">
          <a:xfrm>
            <a:off x="4114800" y="4038600"/>
            <a:ext cx="1447800" cy="1219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766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4038600" y="4038600"/>
            <a:ext cx="15240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41148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sp>
        <p:nvSpPr>
          <p:cNvPr id="69" name="Abgerundetes Rechteck 68"/>
          <p:cNvSpPr/>
          <p:nvPr/>
        </p:nvSpPr>
        <p:spPr bwMode="auto">
          <a:xfrm>
            <a:off x="4038600" y="4038600"/>
            <a:ext cx="1524000" cy="1219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Ellipse 14"/>
          <p:cNvSpPr/>
          <p:nvPr/>
        </p:nvSpPr>
        <p:spPr bwMode="auto">
          <a:xfrm>
            <a:off x="38100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5626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sp>
        <p:nvSpPr>
          <p:cNvPr id="71" name="Flussdiagramm: Prozess 70"/>
          <p:cNvSpPr/>
          <p:nvPr/>
        </p:nvSpPr>
        <p:spPr bwMode="auto">
          <a:xfrm>
            <a:off x="7010400" y="4953000"/>
            <a:ext cx="1447800" cy="3048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6172200" y="4038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Abgerundetes Rechteck 83"/>
          <p:cNvSpPr/>
          <p:nvPr/>
        </p:nvSpPr>
        <p:spPr bwMode="auto">
          <a:xfrm>
            <a:off x="6934200" y="5029200"/>
            <a:ext cx="1524000" cy="228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5" name="Ellipse 84"/>
          <p:cNvSpPr/>
          <p:nvPr/>
        </p:nvSpPr>
        <p:spPr bwMode="auto">
          <a:xfrm>
            <a:off x="67056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6" name="Textfeld 85"/>
          <p:cNvSpPr txBox="1"/>
          <p:nvPr/>
        </p:nvSpPr>
        <p:spPr>
          <a:xfrm>
            <a:off x="8458200" y="4800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qQ</a:t>
            </a:r>
            <a:endParaRPr lang="de-DE" dirty="0"/>
          </a:p>
        </p:txBody>
      </p:sp>
      <p:cxnSp>
        <p:nvCxnSpPr>
          <p:cNvPr id="19" name="Gerade Verbindung mit Pfeil 18"/>
          <p:cNvCxnSpPr>
            <a:endCxn id="84" idx="0"/>
          </p:cNvCxnSpPr>
          <p:nvPr/>
        </p:nvCxnSpPr>
        <p:spPr bwMode="auto">
          <a:xfrm>
            <a:off x="7696200" y="40386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Textfeld 87"/>
          <p:cNvSpPr txBox="1"/>
          <p:nvPr/>
        </p:nvSpPr>
        <p:spPr>
          <a:xfrm>
            <a:off x="4038601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1066800" y="40386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Qo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7699554" y="44196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tdep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609600" y="4038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628836" y="4800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33400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V0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3137941" y="4343400"/>
            <a:ext cx="649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V0+dV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6234659" y="4343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dV</a:t>
            </a:r>
            <a:endParaRPr lang="de-DE" dirty="0"/>
          </a:p>
        </p:txBody>
      </p:sp>
      <p:graphicFrame>
        <p:nvGraphicFramePr>
          <p:cNvPr id="101" name="Objek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7011386"/>
              </p:ext>
            </p:extLst>
          </p:nvPr>
        </p:nvGraphicFramePr>
        <p:xfrm>
          <a:off x="511175" y="3390900"/>
          <a:ext cx="1241425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79" name="Formel" r:id="rId4" imgW="723600" imgH="241200" progId="Equation.3">
                  <p:embed/>
                </p:oleObj>
              </mc:Choice>
              <mc:Fallback>
                <p:oleObj name="Formel" r:id="rId4" imgW="723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390900"/>
                        <a:ext cx="1241425" cy="4191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901055"/>
              </p:ext>
            </p:extLst>
          </p:nvPr>
        </p:nvGraphicFramePr>
        <p:xfrm>
          <a:off x="533400" y="2819400"/>
          <a:ext cx="18462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0" name="Formel" r:id="rId6" imgW="1079280" imgH="241200" progId="Equation.3">
                  <p:embed/>
                </p:oleObj>
              </mc:Choice>
              <mc:Fallback>
                <p:oleObj name="Formel" r:id="rId6" imgW="1079280" imgH="241200" progId="Equation.3">
                  <p:embed/>
                  <p:pic>
                    <p:nvPicPr>
                      <p:cNvPr id="0" name="Objek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1846262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686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2514600" y="4038600"/>
            <a:ext cx="38862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Flussdiagramm: Prozess 38"/>
          <p:cNvSpPr/>
          <p:nvPr/>
        </p:nvSpPr>
        <p:spPr bwMode="auto">
          <a:xfrm>
            <a:off x="6400800" y="40386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Gate Kapazität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Oxidkapazität Cox * W * L </a:t>
            </a:r>
            <a:endParaRPr lang="de-DE" sz="1400" dirty="0" smtClean="0"/>
          </a:p>
          <a:p>
            <a:pPr eaLnBrk="1" hangingPunct="1"/>
            <a:r>
              <a:rPr lang="de-DE" sz="1400" dirty="0"/>
              <a:t>Kapazität der Verarmungszone </a:t>
            </a:r>
            <a:r>
              <a:rPr lang="de-DE" sz="1400" dirty="0" err="1"/>
              <a:t>Cdep</a:t>
            </a:r>
            <a:r>
              <a:rPr lang="de-DE" sz="1400" dirty="0"/>
              <a:t> * W * 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sp>
        <p:nvSpPr>
          <p:cNvPr id="48" name="Rechteck 47"/>
          <p:cNvSpPr/>
          <p:nvPr/>
        </p:nvSpPr>
        <p:spPr bwMode="auto">
          <a:xfrm>
            <a:off x="1905000" y="2971800"/>
            <a:ext cx="51816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667000" y="4191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7818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4008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828800" y="4038600"/>
            <a:ext cx="563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Flussdiagramm: Prozess 40"/>
          <p:cNvSpPr/>
          <p:nvPr/>
        </p:nvSpPr>
        <p:spPr bwMode="auto">
          <a:xfrm>
            <a:off x="152400" y="41148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334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Abgerundetes Rechteck 42"/>
          <p:cNvSpPr/>
          <p:nvPr/>
        </p:nvSpPr>
        <p:spPr bwMode="auto">
          <a:xfrm>
            <a:off x="1524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334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5" name="Rechteck 44"/>
          <p:cNvSpPr/>
          <p:nvPr/>
        </p:nvSpPr>
        <p:spPr bwMode="auto">
          <a:xfrm>
            <a:off x="2209800" y="4038600"/>
            <a:ext cx="457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Abgerundetes Rechteck 48"/>
          <p:cNvSpPr/>
          <p:nvPr/>
        </p:nvSpPr>
        <p:spPr bwMode="auto">
          <a:xfrm>
            <a:off x="2514600" y="4038600"/>
            <a:ext cx="38862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667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6781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70866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2209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19050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7818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6781800" y="22098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>
            <a:off x="1905000" y="2438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1905000" y="21336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4495800" y="3352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2672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267200" y="3962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495800" y="3962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4495800" y="4114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495800" y="4114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42672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42672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4495800" y="4724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4495800" y="3581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4449313" y="4343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7922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2514600" y="4038600"/>
            <a:ext cx="38862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Flussdiagramm: Prozess 38"/>
          <p:cNvSpPr/>
          <p:nvPr/>
        </p:nvSpPr>
        <p:spPr bwMode="auto">
          <a:xfrm>
            <a:off x="6400800" y="40386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Gate Kapazität – schwache Inversion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Die Gate Kapazität ist die Reihenschaltung von Cox und </a:t>
            </a:r>
            <a:r>
              <a:rPr lang="de-DE" sz="1400" dirty="0" err="1" smtClean="0"/>
              <a:t>Cdep</a:t>
            </a:r>
            <a:endParaRPr lang="de-DE" sz="1400" dirty="0" smtClean="0"/>
          </a:p>
          <a:p>
            <a:pPr eaLnBrk="1" hangingPunct="1"/>
            <a:r>
              <a:rPr lang="de-DE" sz="1400" dirty="0"/>
              <a:t>Die Kapazität wirkt zwischen dem Gate und dem </a:t>
            </a:r>
            <a:r>
              <a:rPr lang="de-DE" sz="1400" dirty="0" smtClean="0"/>
              <a:t>Substrat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sp>
        <p:nvSpPr>
          <p:cNvPr id="48" name="Rechteck 47"/>
          <p:cNvSpPr/>
          <p:nvPr/>
        </p:nvSpPr>
        <p:spPr bwMode="auto">
          <a:xfrm>
            <a:off x="1905000" y="2971800"/>
            <a:ext cx="51816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667000" y="4191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7818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4008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828800" y="4038600"/>
            <a:ext cx="563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Flussdiagramm: Prozess 40"/>
          <p:cNvSpPr/>
          <p:nvPr/>
        </p:nvSpPr>
        <p:spPr bwMode="auto">
          <a:xfrm>
            <a:off x="152400" y="41148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334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Abgerundetes Rechteck 42"/>
          <p:cNvSpPr/>
          <p:nvPr/>
        </p:nvSpPr>
        <p:spPr bwMode="auto">
          <a:xfrm>
            <a:off x="1524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334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9" name="Abgerundetes Rechteck 48"/>
          <p:cNvSpPr/>
          <p:nvPr/>
        </p:nvSpPr>
        <p:spPr bwMode="auto">
          <a:xfrm>
            <a:off x="2514600" y="4038600"/>
            <a:ext cx="38862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667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6781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70866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2209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19050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7818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6781800" y="22098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>
            <a:off x="1905000" y="2438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1905000" y="21336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4495800" y="3352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2672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267200" y="3962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495800" y="3962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4495800" y="4114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495800" y="4114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42672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42672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4495800" y="4724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4495800" y="3581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4449313" y="4343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076519"/>
              </p:ext>
            </p:extLst>
          </p:nvPr>
        </p:nvGraphicFramePr>
        <p:xfrm>
          <a:off x="2438400" y="2438400"/>
          <a:ext cx="3919538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794" name="Formel" r:id="rId4" imgW="2286000" imgH="241200" progId="Equation.3">
                  <p:embed/>
                </p:oleObj>
              </mc:Choice>
              <mc:Fallback>
                <p:oleObj name="Formel" r:id="rId4" imgW="2286000" imgH="241200" progId="Equation.3">
                  <p:embed/>
                  <p:pic>
                    <p:nvPicPr>
                      <p:cNvPr id="0" name="Objekt 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438400"/>
                        <a:ext cx="3919538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ihandform 7"/>
          <p:cNvSpPr/>
          <p:nvPr/>
        </p:nvSpPr>
        <p:spPr bwMode="auto">
          <a:xfrm>
            <a:off x="1143000" y="1314888"/>
            <a:ext cx="4000500" cy="4552512"/>
          </a:xfrm>
          <a:custGeom>
            <a:avLst/>
            <a:gdLst>
              <a:gd name="connsiteX0" fmla="*/ 0 w 4000500"/>
              <a:gd name="connsiteY0" fmla="*/ 399612 h 4552512"/>
              <a:gd name="connsiteX1" fmla="*/ 3213100 w 4000500"/>
              <a:gd name="connsiteY1" fmla="*/ 399612 h 4552512"/>
              <a:gd name="connsiteX2" fmla="*/ 4000500 w 4000500"/>
              <a:gd name="connsiteY2" fmla="*/ 4552512 h 4552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0500" h="4552512">
                <a:moveTo>
                  <a:pt x="0" y="399612"/>
                </a:moveTo>
                <a:cubicBezTo>
                  <a:pt x="1273175" y="53537"/>
                  <a:pt x="2546350" y="-292538"/>
                  <a:pt x="3213100" y="399612"/>
                </a:cubicBezTo>
                <a:cubicBezTo>
                  <a:pt x="3879850" y="1091762"/>
                  <a:pt x="3940175" y="2822137"/>
                  <a:pt x="4000500" y="4552512"/>
                </a:cubicBezTo>
              </a:path>
            </a:pathLst>
          </a:custGeom>
          <a:noFill/>
          <a:ln w="508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9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2514600" y="4038600"/>
            <a:ext cx="38862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Flussdiagramm: Prozess 38"/>
          <p:cNvSpPr/>
          <p:nvPr/>
        </p:nvSpPr>
        <p:spPr bwMode="auto">
          <a:xfrm>
            <a:off x="6400800" y="40386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Gate Kapazität – </a:t>
            </a:r>
            <a:r>
              <a:rPr lang="de-DE" sz="2000" dirty="0" smtClean="0"/>
              <a:t>starke </a:t>
            </a:r>
            <a:r>
              <a:rPr lang="de-DE" sz="2000" dirty="0"/>
              <a:t>Inversion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Die Spannung zwischen den Kontakten von </a:t>
            </a:r>
            <a:r>
              <a:rPr lang="de-DE" sz="1400" dirty="0" err="1"/>
              <a:t>Cdep</a:t>
            </a:r>
            <a:r>
              <a:rPr lang="de-DE" sz="1400" dirty="0"/>
              <a:t> ist </a:t>
            </a:r>
            <a:r>
              <a:rPr lang="de-DE" sz="1400" dirty="0" smtClean="0"/>
              <a:t>fest</a:t>
            </a:r>
          </a:p>
          <a:p>
            <a:pPr eaLnBrk="1" hangingPunct="1"/>
            <a:r>
              <a:rPr lang="de-DE" sz="1400" dirty="0"/>
              <a:t>Die </a:t>
            </a:r>
            <a:r>
              <a:rPr lang="de-DE" sz="1400" dirty="0" smtClean="0"/>
              <a:t>Gate-Kapazität </a:t>
            </a:r>
            <a:r>
              <a:rPr lang="de-DE" sz="1400" dirty="0"/>
              <a:t>ist also größer als in schwacher </a:t>
            </a:r>
            <a:r>
              <a:rPr lang="de-DE" sz="1400" dirty="0" smtClean="0"/>
              <a:t>Inversion</a:t>
            </a:r>
          </a:p>
          <a:p>
            <a:pPr eaLnBrk="1" hangingPunct="1"/>
            <a:r>
              <a:rPr lang="de-DE" sz="1400" dirty="0" smtClean="0"/>
              <a:t>Gate-Kapazität wirkt zwischen </a:t>
            </a:r>
            <a:r>
              <a:rPr lang="de-DE" sz="1400" dirty="0"/>
              <a:t>dem Gate und Source und Drain gleichmäßig</a:t>
            </a:r>
            <a:endParaRPr lang="de-DE" sz="1400" dirty="0" smtClean="0"/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sp>
        <p:nvSpPr>
          <p:cNvPr id="48" name="Rechteck 47"/>
          <p:cNvSpPr/>
          <p:nvPr/>
        </p:nvSpPr>
        <p:spPr bwMode="auto">
          <a:xfrm>
            <a:off x="1905000" y="2971800"/>
            <a:ext cx="51816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667000" y="4191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7818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4008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828800" y="4038600"/>
            <a:ext cx="563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Flussdiagramm: Prozess 40"/>
          <p:cNvSpPr/>
          <p:nvPr/>
        </p:nvSpPr>
        <p:spPr bwMode="auto">
          <a:xfrm>
            <a:off x="152400" y="41148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334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Abgerundetes Rechteck 42"/>
          <p:cNvSpPr/>
          <p:nvPr/>
        </p:nvSpPr>
        <p:spPr bwMode="auto">
          <a:xfrm>
            <a:off x="1524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334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5" name="Rechteck 44"/>
          <p:cNvSpPr/>
          <p:nvPr/>
        </p:nvSpPr>
        <p:spPr bwMode="auto">
          <a:xfrm>
            <a:off x="2209800" y="4038600"/>
            <a:ext cx="457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Abgerundetes Rechteck 48"/>
          <p:cNvSpPr/>
          <p:nvPr/>
        </p:nvSpPr>
        <p:spPr bwMode="auto">
          <a:xfrm>
            <a:off x="2514600" y="4038600"/>
            <a:ext cx="38862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667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6781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70866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2209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19050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7818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6781800" y="22098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>
            <a:off x="1905000" y="2438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1905000" y="21336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4495800" y="3352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2672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267200" y="3962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495800" y="3962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4495800" y="4114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495800" y="4114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42672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42672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4495800" y="4724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4495800" y="3581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4449313" y="4343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4114800" y="4343400"/>
            <a:ext cx="7620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4114800" y="4343400"/>
            <a:ext cx="7620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589223"/>
              </p:ext>
            </p:extLst>
          </p:nvPr>
        </p:nvGraphicFramePr>
        <p:xfrm>
          <a:off x="3657600" y="2438400"/>
          <a:ext cx="23082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17" name="Formel" r:id="rId4" imgW="1346040" imgH="241200" progId="Equation.3">
                  <p:embed/>
                </p:oleObj>
              </mc:Choice>
              <mc:Fallback>
                <p:oleObj name="Formel" r:id="rId4" imgW="1346040" imgH="241200" progId="Equation.3">
                  <p:embed/>
                  <p:pic>
                    <p:nvPicPr>
                      <p:cNvPr id="0" name="Objek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438400"/>
                        <a:ext cx="2308225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Freihandform 19"/>
          <p:cNvSpPr/>
          <p:nvPr/>
        </p:nvSpPr>
        <p:spPr bwMode="auto">
          <a:xfrm>
            <a:off x="1193800" y="1750279"/>
            <a:ext cx="2323629" cy="2186748"/>
          </a:xfrm>
          <a:custGeom>
            <a:avLst/>
            <a:gdLst>
              <a:gd name="connsiteX0" fmla="*/ 241300 w 2323629"/>
              <a:gd name="connsiteY0" fmla="*/ 167421 h 2186748"/>
              <a:gd name="connsiteX1" fmla="*/ 1930400 w 2323629"/>
              <a:gd name="connsiteY1" fmla="*/ 167421 h 2186748"/>
              <a:gd name="connsiteX2" fmla="*/ 2171700 w 2323629"/>
              <a:gd name="connsiteY2" fmla="*/ 1907321 h 2186748"/>
              <a:gd name="connsiteX3" fmla="*/ 0 w 2323629"/>
              <a:gd name="connsiteY3" fmla="*/ 2161321 h 218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3629" h="2186748">
                <a:moveTo>
                  <a:pt x="241300" y="167421"/>
                </a:moveTo>
                <a:cubicBezTo>
                  <a:pt x="924983" y="22429"/>
                  <a:pt x="1608667" y="-122562"/>
                  <a:pt x="1930400" y="167421"/>
                </a:cubicBezTo>
                <a:cubicBezTo>
                  <a:pt x="2252133" y="457404"/>
                  <a:pt x="2493433" y="1575004"/>
                  <a:pt x="2171700" y="1907321"/>
                </a:cubicBezTo>
                <a:cubicBezTo>
                  <a:pt x="1849967" y="2239638"/>
                  <a:pt x="924983" y="2200479"/>
                  <a:pt x="0" y="2161321"/>
                </a:cubicBezTo>
              </a:path>
            </a:pathLst>
          </a:custGeom>
          <a:noFill/>
          <a:ln w="508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Freihandform 20"/>
          <p:cNvSpPr/>
          <p:nvPr/>
        </p:nvSpPr>
        <p:spPr bwMode="auto">
          <a:xfrm>
            <a:off x="3517900" y="2844800"/>
            <a:ext cx="4254500" cy="1145850"/>
          </a:xfrm>
          <a:custGeom>
            <a:avLst/>
            <a:gdLst>
              <a:gd name="connsiteX0" fmla="*/ 0 w 4254500"/>
              <a:gd name="connsiteY0" fmla="*/ 0 h 1145850"/>
              <a:gd name="connsiteX1" fmla="*/ 2019300 w 4254500"/>
              <a:gd name="connsiteY1" fmla="*/ 1028700 h 1145850"/>
              <a:gd name="connsiteX2" fmla="*/ 4254500 w 4254500"/>
              <a:gd name="connsiteY2" fmla="*/ 1079500 h 114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54500" h="1145850">
                <a:moveTo>
                  <a:pt x="0" y="0"/>
                </a:moveTo>
                <a:cubicBezTo>
                  <a:pt x="655108" y="424391"/>
                  <a:pt x="1310217" y="848783"/>
                  <a:pt x="2019300" y="1028700"/>
                </a:cubicBezTo>
                <a:cubicBezTo>
                  <a:pt x="2728383" y="1208617"/>
                  <a:pt x="3491441" y="1144058"/>
                  <a:pt x="4254500" y="1079500"/>
                </a:cubicBezTo>
              </a:path>
            </a:pathLst>
          </a:custGeom>
          <a:noFill/>
          <a:ln w="508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99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2514600" y="4038600"/>
            <a:ext cx="38862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Flussdiagramm: Prozess 38"/>
          <p:cNvSpPr/>
          <p:nvPr/>
        </p:nvSpPr>
        <p:spPr bwMode="auto">
          <a:xfrm>
            <a:off x="6400800" y="40386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Gate Kapazität – </a:t>
            </a:r>
            <a:r>
              <a:rPr lang="de-DE" sz="2000" dirty="0" smtClean="0"/>
              <a:t>starke Inversion und </a:t>
            </a:r>
            <a:r>
              <a:rPr lang="de-DE" sz="2000" dirty="0" err="1" smtClean="0"/>
              <a:t>Vds</a:t>
            </a:r>
            <a:r>
              <a:rPr lang="de-DE" sz="2000" dirty="0" smtClean="0"/>
              <a:t>&gt;</a:t>
            </a:r>
            <a:r>
              <a:rPr lang="de-DE" sz="2000" dirty="0" err="1" smtClean="0"/>
              <a:t>Vdssat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Da der Kanal in Sättigung von Drain abgekoppelt ist, wirkt die Kapazität nur zwischen Gate und </a:t>
            </a:r>
            <a:r>
              <a:rPr lang="de-DE" sz="1400" dirty="0" smtClean="0"/>
              <a:t>Source</a:t>
            </a:r>
          </a:p>
          <a:p>
            <a:pPr eaLnBrk="1" hangingPunct="1"/>
            <a:r>
              <a:rPr lang="de-DE" sz="1400" dirty="0"/>
              <a:t>I</a:t>
            </a:r>
            <a:r>
              <a:rPr lang="de-DE" sz="1400" dirty="0" smtClean="0"/>
              <a:t>n </a:t>
            </a:r>
            <a:r>
              <a:rPr lang="de-DE" sz="1400" dirty="0"/>
              <a:t>erster Näherung keine Kapazität zwischen dem Drain und Gate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sp>
        <p:nvSpPr>
          <p:cNvPr id="48" name="Rechteck 47"/>
          <p:cNvSpPr/>
          <p:nvPr/>
        </p:nvSpPr>
        <p:spPr bwMode="auto">
          <a:xfrm>
            <a:off x="1905000" y="2971800"/>
            <a:ext cx="51816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667000" y="4191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7818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4008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828800" y="4038600"/>
            <a:ext cx="563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Flussdiagramm: Prozess 40"/>
          <p:cNvSpPr/>
          <p:nvPr/>
        </p:nvSpPr>
        <p:spPr bwMode="auto">
          <a:xfrm>
            <a:off x="152400" y="41148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334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Abgerundetes Rechteck 42"/>
          <p:cNvSpPr/>
          <p:nvPr/>
        </p:nvSpPr>
        <p:spPr bwMode="auto">
          <a:xfrm>
            <a:off x="1524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334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9" name="Abgerundetes Rechteck 48"/>
          <p:cNvSpPr/>
          <p:nvPr/>
        </p:nvSpPr>
        <p:spPr bwMode="auto">
          <a:xfrm>
            <a:off x="2514600" y="4038600"/>
            <a:ext cx="38862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667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6781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70866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2209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19050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7818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6781800" y="22098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>
            <a:off x="1905000" y="2438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1905000" y="21336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 bwMode="auto">
          <a:xfrm>
            <a:off x="4495800" y="3352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2672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267200" y="3962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495800" y="3962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4495800" y="4114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4495800" y="41148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42672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42672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4495800" y="47244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feld 22"/>
          <p:cNvSpPr txBox="1"/>
          <p:nvPr/>
        </p:nvSpPr>
        <p:spPr>
          <a:xfrm>
            <a:off x="4495800" y="3581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Cox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4449313" y="4343400"/>
            <a:ext cx="5501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Cdep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4114800" y="4343400"/>
            <a:ext cx="7620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 flipH="1">
            <a:off x="4114800" y="4343400"/>
            <a:ext cx="7620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6288933"/>
              </p:ext>
            </p:extLst>
          </p:nvPr>
        </p:nvGraphicFramePr>
        <p:xfrm>
          <a:off x="3733800" y="2438400"/>
          <a:ext cx="2743200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7" name="Formel" r:id="rId4" imgW="1600200" imgH="241200" progId="Equation.3">
                  <p:embed/>
                </p:oleObj>
              </mc:Choice>
              <mc:Fallback>
                <p:oleObj name="Formel" r:id="rId4" imgW="1600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38400"/>
                        <a:ext cx="2743200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Freihandform 19"/>
          <p:cNvSpPr/>
          <p:nvPr/>
        </p:nvSpPr>
        <p:spPr bwMode="auto">
          <a:xfrm>
            <a:off x="1193800" y="1750279"/>
            <a:ext cx="2323629" cy="2186748"/>
          </a:xfrm>
          <a:custGeom>
            <a:avLst/>
            <a:gdLst>
              <a:gd name="connsiteX0" fmla="*/ 241300 w 2323629"/>
              <a:gd name="connsiteY0" fmla="*/ 167421 h 2186748"/>
              <a:gd name="connsiteX1" fmla="*/ 1930400 w 2323629"/>
              <a:gd name="connsiteY1" fmla="*/ 167421 h 2186748"/>
              <a:gd name="connsiteX2" fmla="*/ 2171700 w 2323629"/>
              <a:gd name="connsiteY2" fmla="*/ 1907321 h 2186748"/>
              <a:gd name="connsiteX3" fmla="*/ 0 w 2323629"/>
              <a:gd name="connsiteY3" fmla="*/ 2161321 h 2186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23629" h="2186748">
                <a:moveTo>
                  <a:pt x="241300" y="167421"/>
                </a:moveTo>
                <a:cubicBezTo>
                  <a:pt x="924983" y="22429"/>
                  <a:pt x="1608667" y="-122562"/>
                  <a:pt x="1930400" y="167421"/>
                </a:cubicBezTo>
                <a:cubicBezTo>
                  <a:pt x="2252133" y="457404"/>
                  <a:pt x="2493433" y="1575004"/>
                  <a:pt x="2171700" y="1907321"/>
                </a:cubicBezTo>
                <a:cubicBezTo>
                  <a:pt x="1849967" y="2239638"/>
                  <a:pt x="924983" y="2200479"/>
                  <a:pt x="0" y="2161321"/>
                </a:cubicBezTo>
              </a:path>
            </a:pathLst>
          </a:custGeom>
          <a:noFill/>
          <a:ln w="50800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Freihandform 20"/>
          <p:cNvSpPr/>
          <p:nvPr/>
        </p:nvSpPr>
        <p:spPr bwMode="auto">
          <a:xfrm>
            <a:off x="3517900" y="2844800"/>
            <a:ext cx="4254500" cy="1145850"/>
          </a:xfrm>
          <a:custGeom>
            <a:avLst/>
            <a:gdLst>
              <a:gd name="connsiteX0" fmla="*/ 0 w 4254500"/>
              <a:gd name="connsiteY0" fmla="*/ 0 h 1145850"/>
              <a:gd name="connsiteX1" fmla="*/ 2019300 w 4254500"/>
              <a:gd name="connsiteY1" fmla="*/ 1028700 h 1145850"/>
              <a:gd name="connsiteX2" fmla="*/ 4254500 w 4254500"/>
              <a:gd name="connsiteY2" fmla="*/ 1079500 h 1145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54500" h="1145850">
                <a:moveTo>
                  <a:pt x="0" y="0"/>
                </a:moveTo>
                <a:cubicBezTo>
                  <a:pt x="655108" y="424391"/>
                  <a:pt x="1310217" y="848783"/>
                  <a:pt x="2019300" y="1028700"/>
                </a:cubicBezTo>
                <a:cubicBezTo>
                  <a:pt x="2728383" y="1208617"/>
                  <a:pt x="3491441" y="1144058"/>
                  <a:pt x="4254500" y="1079500"/>
                </a:cubicBezTo>
              </a:path>
            </a:pathLst>
          </a:custGeom>
          <a:noFill/>
          <a:ln w="50800" cap="flat" cmpd="sng" algn="ctr">
            <a:solidFill>
              <a:schemeClr val="accent2">
                <a:lumMod val="40000"/>
                <a:lumOff val="60000"/>
              </a:schemeClr>
            </a:solidFill>
            <a:prstDash val="sysDash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Rechtwinkliges Dreieck 2"/>
          <p:cNvSpPr/>
          <p:nvPr/>
        </p:nvSpPr>
        <p:spPr bwMode="auto">
          <a:xfrm rot="5400000">
            <a:off x="4343400" y="1905000"/>
            <a:ext cx="228600" cy="4495800"/>
          </a:xfrm>
          <a:prstGeom prst="rtTriangl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77" name="Objek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884725"/>
              </p:ext>
            </p:extLst>
          </p:nvPr>
        </p:nvGraphicFramePr>
        <p:xfrm>
          <a:off x="3124200" y="3962400"/>
          <a:ext cx="806450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8" name="Formel" r:id="rId6" imgW="469800" imgH="203040" progId="Equation.3">
                  <p:embed/>
                </p:oleObj>
              </mc:Choice>
              <mc:Fallback>
                <p:oleObj name="Formel" r:id="rId6" imgW="469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962400"/>
                        <a:ext cx="806450" cy="354012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k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007647"/>
              </p:ext>
            </p:extLst>
          </p:nvPr>
        </p:nvGraphicFramePr>
        <p:xfrm>
          <a:off x="7162800" y="3276600"/>
          <a:ext cx="847725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9" name="Formel" r:id="rId8" imgW="495000" imgH="241200" progId="Equation.3">
                  <p:embed/>
                </p:oleObj>
              </mc:Choice>
              <mc:Fallback>
                <p:oleObj name="Formel" r:id="rId8" imgW="4950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276600"/>
                        <a:ext cx="847725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795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 bwMode="auto">
          <a:xfrm>
            <a:off x="2514600" y="4038600"/>
            <a:ext cx="3886200" cy="9906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Flussdiagramm: Prozess 38"/>
          <p:cNvSpPr/>
          <p:nvPr/>
        </p:nvSpPr>
        <p:spPr bwMode="auto">
          <a:xfrm>
            <a:off x="6400800" y="40386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8" name="Rechteck 27"/>
          <p:cNvSpPr/>
          <p:nvPr/>
        </p:nvSpPr>
        <p:spPr bwMode="auto">
          <a:xfrm>
            <a:off x="67818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Weitere Kapazitäten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PN Übergang Kapazitäten (</a:t>
            </a:r>
            <a:r>
              <a:rPr lang="de-DE" sz="1400" dirty="0" err="1"/>
              <a:t>junction</a:t>
            </a:r>
            <a:r>
              <a:rPr lang="de-DE" sz="1400" dirty="0"/>
              <a:t> Kapazitäten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/>
              <a:t>Überlappkapazitäten </a:t>
            </a:r>
            <a:r>
              <a:rPr lang="de-DE" sz="1400" dirty="0" err="1"/>
              <a:t>Cgs_ovl</a:t>
            </a:r>
            <a:r>
              <a:rPr lang="de-DE" sz="1400" dirty="0"/>
              <a:t> und </a:t>
            </a:r>
            <a:r>
              <a:rPr lang="de-DE" sz="1400" dirty="0" err="1"/>
              <a:t>Cgd_ovl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sp>
        <p:nvSpPr>
          <p:cNvPr id="48" name="Rechteck 47"/>
          <p:cNvSpPr/>
          <p:nvPr/>
        </p:nvSpPr>
        <p:spPr bwMode="auto">
          <a:xfrm>
            <a:off x="1905000" y="2971800"/>
            <a:ext cx="5181600" cy="76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667000" y="4191000"/>
            <a:ext cx="5758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Kanal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67818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Drain</a:t>
            </a:r>
            <a:endParaRPr lang="de-DE" dirty="0"/>
          </a:p>
        </p:txBody>
      </p:sp>
      <p:sp>
        <p:nvSpPr>
          <p:cNvPr id="7" name="Abgerundetes Rechteck 6"/>
          <p:cNvSpPr/>
          <p:nvPr/>
        </p:nvSpPr>
        <p:spPr bwMode="auto">
          <a:xfrm>
            <a:off x="64008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828800" y="4038600"/>
            <a:ext cx="5638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Flussdiagramm: Prozess 40"/>
          <p:cNvSpPr/>
          <p:nvPr/>
        </p:nvSpPr>
        <p:spPr bwMode="auto">
          <a:xfrm>
            <a:off x="152400" y="4114800"/>
            <a:ext cx="2362200" cy="1600200"/>
          </a:xfrm>
          <a:prstGeom prst="flowChartProcess">
            <a:avLst/>
          </a:prstGeom>
          <a:pattFill prst="pct5">
            <a:fgClr>
              <a:srgbClr val="FFC000"/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Rechteck 41"/>
          <p:cNvSpPr/>
          <p:nvPr/>
        </p:nvSpPr>
        <p:spPr bwMode="auto">
          <a:xfrm>
            <a:off x="533400" y="4038600"/>
            <a:ext cx="1676400" cy="1143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Abgerundetes Rechteck 42"/>
          <p:cNvSpPr/>
          <p:nvPr/>
        </p:nvSpPr>
        <p:spPr bwMode="auto">
          <a:xfrm>
            <a:off x="152400" y="4038600"/>
            <a:ext cx="2362200" cy="1600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533400" y="51816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Source</a:t>
            </a:r>
            <a:endParaRPr lang="de-DE" dirty="0"/>
          </a:p>
        </p:txBody>
      </p:sp>
      <p:sp>
        <p:nvSpPr>
          <p:cNvPr id="45" name="Rechteck 44"/>
          <p:cNvSpPr/>
          <p:nvPr/>
        </p:nvSpPr>
        <p:spPr bwMode="auto">
          <a:xfrm>
            <a:off x="2209800" y="4038600"/>
            <a:ext cx="457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Abgerundetes Rechteck 48"/>
          <p:cNvSpPr/>
          <p:nvPr/>
        </p:nvSpPr>
        <p:spPr bwMode="auto">
          <a:xfrm>
            <a:off x="2514600" y="4038600"/>
            <a:ext cx="3886200" cy="990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Textfeld 49"/>
          <p:cNvSpPr txBox="1"/>
          <p:nvPr/>
        </p:nvSpPr>
        <p:spPr>
          <a:xfrm>
            <a:off x="2667000" y="4572000"/>
            <a:ext cx="14606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Raumladungszone</a:t>
            </a:r>
          </a:p>
          <a:p>
            <a:pPr algn="l"/>
            <a:r>
              <a:rPr lang="de-DE" dirty="0" smtClean="0"/>
              <a:t>Substrat</a:t>
            </a:r>
            <a:endParaRPr lang="de-DE" dirty="0"/>
          </a:p>
        </p:txBody>
      </p:sp>
      <p:cxnSp>
        <p:nvCxnSpPr>
          <p:cNvPr id="12" name="Gerade Verbindung 11"/>
          <p:cNvCxnSpPr/>
          <p:nvPr/>
        </p:nvCxnSpPr>
        <p:spPr bwMode="auto">
          <a:xfrm flipV="1">
            <a:off x="6781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70866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 flipV="1">
            <a:off x="22098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 flipV="1">
            <a:off x="1905000" y="2286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67818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Textfeld 15"/>
          <p:cNvSpPr txBox="1"/>
          <p:nvPr/>
        </p:nvSpPr>
        <p:spPr>
          <a:xfrm>
            <a:off x="6781800" y="22098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cxnSp>
        <p:nvCxnSpPr>
          <p:cNvPr id="57" name="Gerade Verbindung mit Pfeil 56"/>
          <p:cNvCxnSpPr/>
          <p:nvPr/>
        </p:nvCxnSpPr>
        <p:spPr bwMode="auto">
          <a:xfrm>
            <a:off x="1905000" y="2438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1905000" y="2133600"/>
            <a:ext cx="8050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Überlapp</a:t>
            </a:r>
            <a:endParaRPr lang="de-DE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1828800" y="3505200"/>
            <a:ext cx="457200" cy="685800"/>
            <a:chOff x="4876800" y="1828800"/>
            <a:chExt cx="457200" cy="685800"/>
          </a:xfrm>
        </p:grpSpPr>
        <p:cxnSp>
          <p:nvCxnSpPr>
            <p:cNvPr id="40" name="Gerade Verbindung 3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6705600" y="3581400"/>
            <a:ext cx="457200" cy="685800"/>
            <a:chOff x="4876800" y="1828800"/>
            <a:chExt cx="457200" cy="685800"/>
          </a:xfrm>
        </p:grpSpPr>
        <p:cxnSp>
          <p:nvCxnSpPr>
            <p:cNvPr id="65" name="Gerade Verbindung 6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>
            <a:off x="8077200" y="5181600"/>
            <a:ext cx="457200" cy="685800"/>
            <a:chOff x="4876800" y="1828800"/>
            <a:chExt cx="457200" cy="685800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1" name="Gerade Verbindung 70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Gerade Verbindung 71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Gerade Verbindung 72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4" name="Gruppieren 73"/>
          <p:cNvGrpSpPr/>
          <p:nvPr/>
        </p:nvGrpSpPr>
        <p:grpSpPr>
          <a:xfrm>
            <a:off x="1752600" y="5181600"/>
            <a:ext cx="457200" cy="685800"/>
            <a:chOff x="4876800" y="1828800"/>
            <a:chExt cx="457200" cy="685800"/>
          </a:xfrm>
        </p:grpSpPr>
        <p:cxnSp>
          <p:nvCxnSpPr>
            <p:cNvPr id="75" name="Gerade Verbindung 74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6" name="Gerade Verbindung 75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500898"/>
              </p:ext>
            </p:extLst>
          </p:nvPr>
        </p:nvGraphicFramePr>
        <p:xfrm>
          <a:off x="7848600" y="5638800"/>
          <a:ext cx="41433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5" name="Formel" r:id="rId4" imgW="241200" imgH="241200" progId="Equation.3">
                  <p:embed/>
                </p:oleObj>
              </mc:Choice>
              <mc:Fallback>
                <p:oleObj name="Formel" r:id="rId4" imgW="241200" imgH="241200" progId="Equation.3">
                  <p:embed/>
                  <p:pic>
                    <p:nvPicPr>
                      <p:cNvPr id="0" name="Objek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638800"/>
                        <a:ext cx="414337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k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566280"/>
              </p:ext>
            </p:extLst>
          </p:nvPr>
        </p:nvGraphicFramePr>
        <p:xfrm>
          <a:off x="2068513" y="5638800"/>
          <a:ext cx="39211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6" name="Formel" r:id="rId6" imgW="228600" imgH="241200" progId="Equation.3">
                  <p:embed/>
                </p:oleObj>
              </mc:Choice>
              <mc:Fallback>
                <p:oleObj name="Formel" r:id="rId6" imgW="2286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513" y="5638800"/>
                        <a:ext cx="392112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006274"/>
              </p:ext>
            </p:extLst>
          </p:nvPr>
        </p:nvGraphicFramePr>
        <p:xfrm>
          <a:off x="2297113" y="3581400"/>
          <a:ext cx="71913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7" name="Formel" r:id="rId8" imgW="419040" imgH="241200" progId="Equation.3">
                  <p:embed/>
                </p:oleObj>
              </mc:Choice>
              <mc:Fallback>
                <p:oleObj name="Formel" r:id="rId8" imgW="4190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7113" y="3581400"/>
                        <a:ext cx="719137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k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150246"/>
              </p:ext>
            </p:extLst>
          </p:nvPr>
        </p:nvGraphicFramePr>
        <p:xfrm>
          <a:off x="7162800" y="3581400"/>
          <a:ext cx="741363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78" name="Formel" r:id="rId10" imgW="431640" imgH="241200" progId="Equation.3">
                  <p:embed/>
                </p:oleObj>
              </mc:Choice>
              <mc:Fallback>
                <p:oleObj name="Formel" r:id="rId10" imgW="4316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581400"/>
                        <a:ext cx="741363" cy="420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Ellipse 12"/>
          <p:cNvSpPr/>
          <p:nvPr/>
        </p:nvSpPr>
        <p:spPr bwMode="auto">
          <a:xfrm>
            <a:off x="6477000" y="3200400"/>
            <a:ext cx="1447800" cy="1447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59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Kleinsignalmodell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sp>
        <p:nvSpPr>
          <p:cNvPr id="54" name="Line 63"/>
          <p:cNvSpPr>
            <a:spLocks noChangeShapeType="1"/>
          </p:cNvSpPr>
          <p:nvPr/>
        </p:nvSpPr>
        <p:spPr bwMode="auto">
          <a:xfrm>
            <a:off x="838200" y="2819400"/>
            <a:ext cx="11303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6" name="Ellipse 55"/>
          <p:cNvSpPr/>
          <p:nvPr/>
        </p:nvSpPr>
        <p:spPr bwMode="auto">
          <a:xfrm>
            <a:off x="2209800" y="2971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0" name="Ellipse 59"/>
          <p:cNvSpPr/>
          <p:nvPr/>
        </p:nvSpPr>
        <p:spPr bwMode="auto">
          <a:xfrm>
            <a:off x="2209800" y="3124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60"/>
          <p:cNvCxnSpPr>
            <a:stCxn id="60" idx="4"/>
          </p:cNvCxnSpPr>
          <p:nvPr/>
        </p:nvCxnSpPr>
        <p:spPr bwMode="auto">
          <a:xfrm>
            <a:off x="2362200" y="3429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2362200" y="2819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2362200" y="2819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2362200" y="3581400"/>
            <a:ext cx="1447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Line 32"/>
          <p:cNvSpPr>
            <a:spLocks noChangeShapeType="1"/>
          </p:cNvSpPr>
          <p:nvPr/>
        </p:nvSpPr>
        <p:spPr bwMode="auto">
          <a:xfrm>
            <a:off x="990600" y="3581400"/>
            <a:ext cx="1676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6" name="Textfeld 85"/>
          <p:cNvSpPr txBox="1"/>
          <p:nvPr/>
        </p:nvSpPr>
        <p:spPr>
          <a:xfrm>
            <a:off x="1524000" y="3048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2286000" y="2819400"/>
            <a:ext cx="17075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 = </a:t>
            </a:r>
            <a:r>
              <a:rPr lang="de-DE" dirty="0" err="1" smtClean="0"/>
              <a:t>gm</a:t>
            </a:r>
            <a:r>
              <a:rPr lang="de-DE" dirty="0" smtClean="0"/>
              <a:t> </a:t>
            </a:r>
            <a:r>
              <a:rPr lang="de-DE" dirty="0" err="1" smtClean="0"/>
              <a:t>Vgs</a:t>
            </a:r>
            <a:r>
              <a:rPr lang="de-DE" dirty="0" smtClean="0"/>
              <a:t> + </a:t>
            </a:r>
            <a:r>
              <a:rPr lang="de-DE" dirty="0" err="1" smtClean="0"/>
              <a:t>gmb</a:t>
            </a:r>
            <a:r>
              <a:rPr lang="de-DE" dirty="0" smtClean="0"/>
              <a:t> </a:t>
            </a:r>
            <a:r>
              <a:rPr lang="de-DE" dirty="0" err="1" smtClean="0"/>
              <a:t>Vbs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1676400" y="2819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1695636" y="3276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8" name="Gerade Verbindung mit Pfeil 7"/>
          <p:cNvCxnSpPr/>
          <p:nvPr/>
        </p:nvCxnSpPr>
        <p:spPr bwMode="auto">
          <a:xfrm flipH="1">
            <a:off x="2362200" y="2819400"/>
            <a:ext cx="1981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676400" y="25146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1685217" y="3581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</a:t>
            </a:r>
            <a:endParaRPr lang="de-DE" dirty="0"/>
          </a:p>
        </p:txBody>
      </p:sp>
      <p:sp>
        <p:nvSpPr>
          <p:cNvPr id="90" name="Line 32"/>
          <p:cNvSpPr>
            <a:spLocks noChangeShapeType="1"/>
          </p:cNvSpPr>
          <p:nvPr/>
        </p:nvSpPr>
        <p:spPr bwMode="auto">
          <a:xfrm>
            <a:off x="685800" y="4419600"/>
            <a:ext cx="3581399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1" name="Textfeld 90"/>
          <p:cNvSpPr txBox="1"/>
          <p:nvPr/>
        </p:nvSpPr>
        <p:spPr>
          <a:xfrm>
            <a:off x="1676400" y="44196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1596193" y="38862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Vbg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2514600" y="25146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676400" y="4114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3200400" y="2819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hteck 17"/>
          <p:cNvSpPr/>
          <p:nvPr/>
        </p:nvSpPr>
        <p:spPr bwMode="auto">
          <a:xfrm>
            <a:off x="3124200" y="3048000"/>
            <a:ext cx="1524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5" name="Gerade Verbindung 94"/>
          <p:cNvCxnSpPr/>
          <p:nvPr/>
        </p:nvCxnSpPr>
        <p:spPr bwMode="auto">
          <a:xfrm>
            <a:off x="3200400" y="33528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Textfeld 95"/>
          <p:cNvSpPr txBox="1"/>
          <p:nvPr/>
        </p:nvSpPr>
        <p:spPr>
          <a:xfrm>
            <a:off x="3200400" y="32766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rds</a:t>
            </a:r>
            <a:endParaRPr lang="de-DE" dirty="0"/>
          </a:p>
        </p:txBody>
      </p:sp>
      <p:grpSp>
        <p:nvGrpSpPr>
          <p:cNvPr id="97" name="Gruppieren 96"/>
          <p:cNvGrpSpPr/>
          <p:nvPr/>
        </p:nvGrpSpPr>
        <p:grpSpPr>
          <a:xfrm>
            <a:off x="1143000" y="2819400"/>
            <a:ext cx="304800" cy="762000"/>
            <a:chOff x="4876800" y="1828800"/>
            <a:chExt cx="457200" cy="6858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1" name="Gerade Verbindung 10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2" name="Gruppieren 101"/>
          <p:cNvGrpSpPr/>
          <p:nvPr/>
        </p:nvGrpSpPr>
        <p:grpSpPr>
          <a:xfrm>
            <a:off x="685800" y="2819400"/>
            <a:ext cx="304800" cy="762000"/>
            <a:chOff x="4876800" y="1828800"/>
            <a:chExt cx="457200" cy="685800"/>
          </a:xfrm>
        </p:grpSpPr>
        <p:cxnSp>
          <p:nvCxnSpPr>
            <p:cNvPr id="103" name="Gerade Verbindung 102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Gerade Verbindung 103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Gerade Verbindung 104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Gerade Verbindung 105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" name="Gerade Verbindung 21"/>
          <p:cNvCxnSpPr/>
          <p:nvPr/>
        </p:nvCxnSpPr>
        <p:spPr bwMode="auto">
          <a:xfrm>
            <a:off x="838200" y="3581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3962400" y="2819400"/>
            <a:ext cx="304800" cy="838200"/>
            <a:chOff x="4876800" y="1828800"/>
            <a:chExt cx="457200" cy="685800"/>
          </a:xfrm>
        </p:grpSpPr>
        <p:cxnSp>
          <p:nvCxnSpPr>
            <p:cNvPr id="108" name="Gerade Verbindung 107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1143000" y="3581400"/>
            <a:ext cx="304800" cy="838200"/>
            <a:chOff x="4876800" y="1828800"/>
            <a:chExt cx="457200" cy="685800"/>
          </a:xfrm>
        </p:grpSpPr>
        <p:cxnSp>
          <p:nvCxnSpPr>
            <p:cNvPr id="113" name="Gerade Verbindung 112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Gerade Verbindung 113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Gerade Verbindung 114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24"/>
          <p:cNvCxnSpPr/>
          <p:nvPr/>
        </p:nvCxnSpPr>
        <p:spPr bwMode="auto">
          <a:xfrm>
            <a:off x="4114800" y="3657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4114800" y="3276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Cjd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1299408" y="4038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Cjs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1117353" y="28956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Cgs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29392" y="3276600"/>
            <a:ext cx="4651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Cgb</a:t>
            </a:r>
            <a:endParaRPr lang="de-DE" dirty="0"/>
          </a:p>
        </p:txBody>
      </p:sp>
      <p:grpSp>
        <p:nvGrpSpPr>
          <p:cNvPr id="120" name="Gruppieren 119"/>
          <p:cNvGrpSpPr/>
          <p:nvPr/>
        </p:nvGrpSpPr>
        <p:grpSpPr>
          <a:xfrm rot="16200000">
            <a:off x="2057400" y="1905000"/>
            <a:ext cx="304800" cy="762000"/>
            <a:chOff x="4876800" y="1828800"/>
            <a:chExt cx="457200" cy="685800"/>
          </a:xfrm>
        </p:grpSpPr>
        <p:cxnSp>
          <p:nvCxnSpPr>
            <p:cNvPr id="121" name="Gerade Verbindung 120"/>
            <p:cNvCxnSpPr/>
            <p:nvPr/>
          </p:nvCxnSpPr>
          <p:spPr bwMode="auto">
            <a:xfrm>
              <a:off x="5105400" y="1828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Gerade Verbindung 121"/>
            <p:cNvCxnSpPr/>
            <p:nvPr/>
          </p:nvCxnSpPr>
          <p:spPr bwMode="auto">
            <a:xfrm>
              <a:off x="4876800" y="21336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Gerade Verbindung 122"/>
            <p:cNvCxnSpPr/>
            <p:nvPr/>
          </p:nvCxnSpPr>
          <p:spPr bwMode="auto">
            <a:xfrm>
              <a:off x="4876800" y="2209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>
              <a:off x="5105400" y="2209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9" name="Gerade Verbindung 28"/>
          <p:cNvCxnSpPr/>
          <p:nvPr/>
        </p:nvCxnSpPr>
        <p:spPr bwMode="auto">
          <a:xfrm>
            <a:off x="2895600" y="2286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 flipH="1">
            <a:off x="2590800" y="2286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1524000" y="2286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1524000" y="22860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2286000" y="1981200"/>
            <a:ext cx="745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Cgd_ovl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7938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Ids</a:t>
            </a:r>
            <a:r>
              <a:rPr lang="de-DE" sz="2000" dirty="0" smtClean="0"/>
              <a:t> (</a:t>
            </a:r>
            <a:r>
              <a:rPr lang="de-DE" sz="2000" dirty="0" err="1" smtClean="0"/>
              <a:t>Vds</a:t>
            </a:r>
            <a:r>
              <a:rPr lang="de-DE" sz="2000" dirty="0" smtClean="0"/>
              <a:t>) Kennlinie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Zwei Spannungen – </a:t>
            </a:r>
            <a:r>
              <a:rPr lang="de-DE" sz="1400" dirty="0" err="1"/>
              <a:t>Vgs</a:t>
            </a:r>
            <a:r>
              <a:rPr lang="de-DE" sz="1400" dirty="0"/>
              <a:t> und </a:t>
            </a:r>
            <a:r>
              <a:rPr lang="de-DE" sz="1400" dirty="0" err="1"/>
              <a:t>Vds</a:t>
            </a:r>
            <a:r>
              <a:rPr lang="de-DE" sz="1400" dirty="0"/>
              <a:t> </a:t>
            </a:r>
            <a:r>
              <a:rPr lang="de-DE" sz="1400" dirty="0" smtClean="0"/>
              <a:t>und zwei </a:t>
            </a:r>
            <a:r>
              <a:rPr lang="de-DE" sz="1400" dirty="0"/>
              <a:t>Ströme </a:t>
            </a:r>
            <a:r>
              <a:rPr lang="de-DE" sz="1400" dirty="0" err="1"/>
              <a:t>Ids</a:t>
            </a:r>
            <a:r>
              <a:rPr lang="de-DE" sz="1400" dirty="0"/>
              <a:t> und </a:t>
            </a:r>
            <a:r>
              <a:rPr lang="de-DE" sz="1400" dirty="0" err="1" smtClean="0"/>
              <a:t>Igs</a:t>
            </a:r>
            <a:r>
              <a:rPr lang="de-DE" sz="1400" dirty="0" smtClean="0"/>
              <a:t> (</a:t>
            </a:r>
            <a:r>
              <a:rPr lang="de-DE" sz="1400" dirty="0" err="1" smtClean="0"/>
              <a:t>Igs</a:t>
            </a:r>
            <a:r>
              <a:rPr lang="de-DE" sz="1400" dirty="0" smtClean="0"/>
              <a:t> = 0)</a:t>
            </a:r>
          </a:p>
          <a:p>
            <a:pPr eaLnBrk="1" hangingPunct="1"/>
            <a:r>
              <a:rPr lang="de-DE" sz="1400" dirty="0" err="1"/>
              <a:t>Ids</a:t>
            </a:r>
            <a:r>
              <a:rPr lang="de-DE" sz="1400" dirty="0"/>
              <a:t> als Funktion von </a:t>
            </a:r>
            <a:r>
              <a:rPr lang="de-DE" sz="1400" dirty="0" err="1"/>
              <a:t>Vds</a:t>
            </a:r>
            <a:r>
              <a:rPr lang="de-DE" sz="1400" dirty="0"/>
              <a:t> für verschiedene </a:t>
            </a:r>
            <a:r>
              <a:rPr lang="de-DE" sz="1400" dirty="0" err="1"/>
              <a:t>Vgs</a:t>
            </a:r>
            <a:r>
              <a:rPr lang="de-DE" sz="1400" dirty="0"/>
              <a:t> (Ausgangskennlinien)</a:t>
            </a:r>
          </a:p>
          <a:p>
            <a:pPr eaLnBrk="1" hangingPunct="1"/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cxnSp>
        <p:nvCxnSpPr>
          <p:cNvPr id="141" name="Gerade Verbindung mit Pfeil 140"/>
          <p:cNvCxnSpPr/>
          <p:nvPr/>
        </p:nvCxnSpPr>
        <p:spPr bwMode="auto">
          <a:xfrm>
            <a:off x="1600200" y="47244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mit Pfeil 141"/>
          <p:cNvCxnSpPr/>
          <p:nvPr/>
        </p:nvCxnSpPr>
        <p:spPr bwMode="auto">
          <a:xfrm flipV="1">
            <a:off x="1600200" y="27432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 flipV="1">
            <a:off x="1600200" y="42672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743200" y="39624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Freihandform 147"/>
          <p:cNvSpPr/>
          <p:nvPr/>
        </p:nvSpPr>
        <p:spPr bwMode="auto">
          <a:xfrm>
            <a:off x="2057400" y="3962400"/>
            <a:ext cx="6858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Textfeld 148"/>
          <p:cNvSpPr txBox="1"/>
          <p:nvPr/>
        </p:nvSpPr>
        <p:spPr>
          <a:xfrm>
            <a:off x="4685928" y="4724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1219200" y="2895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166" name="Textfeld 165"/>
          <p:cNvSpPr txBox="1"/>
          <p:nvPr/>
        </p:nvSpPr>
        <p:spPr>
          <a:xfrm>
            <a:off x="2743200" y="4114800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Vgs-Vth</a:t>
            </a:r>
            <a:r>
              <a:rPr lang="de-DE" dirty="0" smtClean="0"/>
              <a:t> = 100mV</a:t>
            </a:r>
            <a:endParaRPr lang="de-DE" dirty="0"/>
          </a:p>
        </p:txBody>
      </p:sp>
      <p:sp>
        <p:nvSpPr>
          <p:cNvPr id="2" name="Bogen 1"/>
          <p:cNvSpPr/>
          <p:nvPr/>
        </p:nvSpPr>
        <p:spPr bwMode="auto">
          <a:xfrm rot="5400000">
            <a:off x="-342900" y="1333500"/>
            <a:ext cx="3962400" cy="2819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6" name="Gerade Verbindung 175"/>
          <p:cNvCxnSpPr/>
          <p:nvPr/>
        </p:nvCxnSpPr>
        <p:spPr bwMode="auto">
          <a:xfrm>
            <a:off x="2362200" y="44196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3048000" y="30480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uppieren 2"/>
          <p:cNvGrpSpPr/>
          <p:nvPr/>
        </p:nvGrpSpPr>
        <p:grpSpPr>
          <a:xfrm>
            <a:off x="1600200" y="3048000"/>
            <a:ext cx="1447800" cy="1676400"/>
            <a:chOff x="1752600" y="2819400"/>
            <a:chExt cx="1143000" cy="762000"/>
          </a:xfrm>
        </p:grpSpPr>
        <p:cxnSp>
          <p:nvCxnSpPr>
            <p:cNvPr id="196" name="Gerade Verbindung 195"/>
            <p:cNvCxnSpPr/>
            <p:nvPr/>
          </p:nvCxnSpPr>
          <p:spPr bwMode="auto">
            <a:xfrm flipV="1">
              <a:off x="1752600" y="3124200"/>
              <a:ext cx="4572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" name="Freihandform 204"/>
            <p:cNvSpPr/>
            <p:nvPr/>
          </p:nvSpPr>
          <p:spPr bwMode="auto">
            <a:xfrm>
              <a:off x="2209800" y="2819400"/>
              <a:ext cx="685800" cy="304800"/>
            </a:xfrm>
            <a:custGeom>
              <a:avLst/>
              <a:gdLst>
                <a:gd name="connsiteX0" fmla="*/ 0 w 685800"/>
                <a:gd name="connsiteY0" fmla="*/ 292100 h 292100"/>
                <a:gd name="connsiteX1" fmla="*/ 381000 w 685800"/>
                <a:gd name="connsiteY1" fmla="*/ 50800 h 292100"/>
                <a:gd name="connsiteX2" fmla="*/ 685800 w 685800"/>
                <a:gd name="connsiteY2" fmla="*/ 0 h 29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5800" h="292100">
                  <a:moveTo>
                    <a:pt x="0" y="292100"/>
                  </a:moveTo>
                  <a:cubicBezTo>
                    <a:pt x="133350" y="195791"/>
                    <a:pt x="266700" y="99483"/>
                    <a:pt x="381000" y="50800"/>
                  </a:cubicBezTo>
                  <a:cubicBezTo>
                    <a:pt x="495300" y="2117"/>
                    <a:pt x="590550" y="1058"/>
                    <a:pt x="6858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6" name="Gruppieren 205"/>
          <p:cNvGrpSpPr/>
          <p:nvPr/>
        </p:nvGrpSpPr>
        <p:grpSpPr>
          <a:xfrm>
            <a:off x="1600200" y="4419600"/>
            <a:ext cx="762000" cy="304800"/>
            <a:chOff x="1752600" y="2819400"/>
            <a:chExt cx="1143000" cy="762000"/>
          </a:xfrm>
        </p:grpSpPr>
        <p:cxnSp>
          <p:nvCxnSpPr>
            <p:cNvPr id="207" name="Gerade Verbindung 206"/>
            <p:cNvCxnSpPr/>
            <p:nvPr/>
          </p:nvCxnSpPr>
          <p:spPr bwMode="auto">
            <a:xfrm flipV="1">
              <a:off x="1752600" y="3124200"/>
              <a:ext cx="4572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Freihandform 207"/>
            <p:cNvSpPr/>
            <p:nvPr/>
          </p:nvSpPr>
          <p:spPr bwMode="auto">
            <a:xfrm>
              <a:off x="2209800" y="2819400"/>
              <a:ext cx="685800" cy="304800"/>
            </a:xfrm>
            <a:custGeom>
              <a:avLst/>
              <a:gdLst>
                <a:gd name="connsiteX0" fmla="*/ 0 w 685800"/>
                <a:gd name="connsiteY0" fmla="*/ 292100 h 292100"/>
                <a:gd name="connsiteX1" fmla="*/ 381000 w 685800"/>
                <a:gd name="connsiteY1" fmla="*/ 50800 h 292100"/>
                <a:gd name="connsiteX2" fmla="*/ 685800 w 685800"/>
                <a:gd name="connsiteY2" fmla="*/ 0 h 29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5800" h="292100">
                  <a:moveTo>
                    <a:pt x="0" y="292100"/>
                  </a:moveTo>
                  <a:cubicBezTo>
                    <a:pt x="133350" y="195791"/>
                    <a:pt x="266700" y="99483"/>
                    <a:pt x="381000" y="50800"/>
                  </a:cubicBezTo>
                  <a:cubicBezTo>
                    <a:pt x="495300" y="2117"/>
                    <a:pt x="590550" y="1058"/>
                    <a:pt x="6858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9" name="Textfeld 208"/>
          <p:cNvSpPr txBox="1"/>
          <p:nvPr/>
        </p:nvSpPr>
        <p:spPr>
          <a:xfrm>
            <a:off x="3048000" y="3733800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Vgs-Vth</a:t>
            </a:r>
            <a:r>
              <a:rPr lang="de-DE" dirty="0" smtClean="0"/>
              <a:t> = 200mV</a:t>
            </a:r>
            <a:endParaRPr lang="de-DE" dirty="0"/>
          </a:p>
        </p:txBody>
      </p:sp>
      <p:sp>
        <p:nvSpPr>
          <p:cNvPr id="210" name="Textfeld 209"/>
          <p:cNvSpPr txBox="1"/>
          <p:nvPr/>
        </p:nvSpPr>
        <p:spPr>
          <a:xfrm>
            <a:off x="3276600" y="2771001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Vgs-Vth</a:t>
            </a:r>
            <a:r>
              <a:rPr lang="de-DE" dirty="0" smtClean="0"/>
              <a:t> = 300mV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3276600" y="2438400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Sättigung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1066800" y="4953000"/>
            <a:ext cx="1111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Linearbereich</a:t>
            </a:r>
            <a:endParaRPr lang="de-DE" dirty="0"/>
          </a:p>
        </p:txBody>
      </p:sp>
      <p:sp>
        <p:nvSpPr>
          <p:cNvPr id="213" name="Textfeld 212"/>
          <p:cNvSpPr txBox="1"/>
          <p:nvPr/>
        </p:nvSpPr>
        <p:spPr>
          <a:xfrm>
            <a:off x="1676400" y="2438400"/>
            <a:ext cx="1260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Trioden-Bereich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V="1">
            <a:off x="1981200" y="29718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 flipV="1">
            <a:off x="1600200" y="29718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1600200" y="4876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mit Pfeil 214"/>
          <p:cNvCxnSpPr/>
          <p:nvPr/>
        </p:nvCxnSpPr>
        <p:spPr bwMode="auto">
          <a:xfrm>
            <a:off x="1600200" y="2743200"/>
            <a:ext cx="1447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mit Pfeil 215"/>
          <p:cNvCxnSpPr/>
          <p:nvPr/>
        </p:nvCxnSpPr>
        <p:spPr bwMode="auto">
          <a:xfrm>
            <a:off x="3124200" y="2743200"/>
            <a:ext cx="1447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 flipH="1">
            <a:off x="3048000" y="1752600"/>
            <a:ext cx="68580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617570"/>
              </p:ext>
            </p:extLst>
          </p:nvPr>
        </p:nvGraphicFramePr>
        <p:xfrm>
          <a:off x="3733800" y="1752600"/>
          <a:ext cx="30035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57" name="Formel" r:id="rId4" imgW="1752480" imgH="393480" progId="Equation.3">
                  <p:embed/>
                </p:oleObj>
              </mc:Choice>
              <mc:Fallback>
                <p:oleObj name="Formel" r:id="rId4" imgW="1752480" imgH="393480" progId="Equation.3">
                  <p:embed/>
                  <p:pic>
                    <p:nvPicPr>
                      <p:cNvPr id="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752600"/>
                        <a:ext cx="300355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7" name="Textfeld 216"/>
          <p:cNvSpPr txBox="1"/>
          <p:nvPr/>
        </p:nvSpPr>
        <p:spPr>
          <a:xfrm>
            <a:off x="2895600" y="4876800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r>
              <a:rPr lang="de-DE" dirty="0" smtClean="0"/>
              <a:t> = </a:t>
            </a:r>
            <a:r>
              <a:rPr lang="de-DE" dirty="0" err="1" smtClean="0"/>
              <a:t>Vgs-Vth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 flipH="1" flipV="1">
            <a:off x="2286000" y="4495800"/>
            <a:ext cx="6096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9188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Ids</a:t>
            </a:r>
            <a:r>
              <a:rPr lang="de-DE" sz="2000" dirty="0"/>
              <a:t> (</a:t>
            </a:r>
            <a:r>
              <a:rPr lang="de-DE" sz="2000" dirty="0" err="1"/>
              <a:t>Vds</a:t>
            </a:r>
            <a:r>
              <a:rPr lang="de-DE" sz="2000" dirty="0"/>
              <a:t>) Kennlinie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Sättigung: Strom </a:t>
            </a:r>
            <a:r>
              <a:rPr lang="de-DE" sz="1400" dirty="0"/>
              <a:t>von </a:t>
            </a:r>
            <a:r>
              <a:rPr lang="de-DE" sz="1400" dirty="0" err="1"/>
              <a:t>Vds</a:t>
            </a:r>
            <a:r>
              <a:rPr lang="de-DE" sz="1400" dirty="0"/>
              <a:t> praktisch unabhängig </a:t>
            </a:r>
            <a:r>
              <a:rPr lang="de-DE" sz="1400" dirty="0" smtClean="0"/>
              <a:t>- Stromquelle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cxnSp>
        <p:nvCxnSpPr>
          <p:cNvPr id="141" name="Gerade Verbindung mit Pfeil 140"/>
          <p:cNvCxnSpPr/>
          <p:nvPr/>
        </p:nvCxnSpPr>
        <p:spPr bwMode="auto">
          <a:xfrm>
            <a:off x="1600200" y="47244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mit Pfeil 141"/>
          <p:cNvCxnSpPr/>
          <p:nvPr/>
        </p:nvCxnSpPr>
        <p:spPr bwMode="auto">
          <a:xfrm flipV="1">
            <a:off x="1600200" y="27432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 flipV="1">
            <a:off x="1600200" y="4267200"/>
            <a:ext cx="4572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2743200" y="39624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Freihandform 147"/>
          <p:cNvSpPr/>
          <p:nvPr/>
        </p:nvSpPr>
        <p:spPr bwMode="auto">
          <a:xfrm>
            <a:off x="2057400" y="3962400"/>
            <a:ext cx="685800" cy="304800"/>
          </a:xfrm>
          <a:custGeom>
            <a:avLst/>
            <a:gdLst>
              <a:gd name="connsiteX0" fmla="*/ 0 w 685800"/>
              <a:gd name="connsiteY0" fmla="*/ 292100 h 292100"/>
              <a:gd name="connsiteX1" fmla="*/ 381000 w 685800"/>
              <a:gd name="connsiteY1" fmla="*/ 50800 h 292100"/>
              <a:gd name="connsiteX2" fmla="*/ 685800 w 685800"/>
              <a:gd name="connsiteY2" fmla="*/ 0 h 292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5800" h="292100">
                <a:moveTo>
                  <a:pt x="0" y="292100"/>
                </a:moveTo>
                <a:cubicBezTo>
                  <a:pt x="133350" y="195791"/>
                  <a:pt x="266700" y="99483"/>
                  <a:pt x="381000" y="50800"/>
                </a:cubicBezTo>
                <a:cubicBezTo>
                  <a:pt x="495300" y="2117"/>
                  <a:pt x="590550" y="1058"/>
                  <a:pt x="685800" y="0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Textfeld 148"/>
          <p:cNvSpPr txBox="1"/>
          <p:nvPr/>
        </p:nvSpPr>
        <p:spPr>
          <a:xfrm>
            <a:off x="4685928" y="4724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1219200" y="2895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166" name="Textfeld 165"/>
          <p:cNvSpPr txBox="1"/>
          <p:nvPr/>
        </p:nvSpPr>
        <p:spPr>
          <a:xfrm>
            <a:off x="2743200" y="4114800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Vgs-Vth</a:t>
            </a:r>
            <a:r>
              <a:rPr lang="de-DE" dirty="0" smtClean="0"/>
              <a:t> = 100mV</a:t>
            </a:r>
            <a:endParaRPr lang="de-DE" dirty="0"/>
          </a:p>
        </p:txBody>
      </p:sp>
      <p:sp>
        <p:nvSpPr>
          <p:cNvPr id="2" name="Bogen 1"/>
          <p:cNvSpPr/>
          <p:nvPr/>
        </p:nvSpPr>
        <p:spPr bwMode="auto">
          <a:xfrm rot="5400000">
            <a:off x="-342900" y="1333500"/>
            <a:ext cx="3962400" cy="2819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6" name="Gerade Verbindung 175"/>
          <p:cNvCxnSpPr/>
          <p:nvPr/>
        </p:nvCxnSpPr>
        <p:spPr bwMode="auto">
          <a:xfrm>
            <a:off x="2362200" y="44196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Gerade Verbindung 185"/>
          <p:cNvCxnSpPr/>
          <p:nvPr/>
        </p:nvCxnSpPr>
        <p:spPr bwMode="auto">
          <a:xfrm>
            <a:off x="3048000" y="3048000"/>
            <a:ext cx="2057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uppieren 2"/>
          <p:cNvGrpSpPr/>
          <p:nvPr/>
        </p:nvGrpSpPr>
        <p:grpSpPr>
          <a:xfrm>
            <a:off x="1600200" y="3048000"/>
            <a:ext cx="1447800" cy="1676400"/>
            <a:chOff x="1752600" y="2819400"/>
            <a:chExt cx="1143000" cy="762000"/>
          </a:xfrm>
        </p:grpSpPr>
        <p:cxnSp>
          <p:nvCxnSpPr>
            <p:cNvPr id="196" name="Gerade Verbindung 195"/>
            <p:cNvCxnSpPr/>
            <p:nvPr/>
          </p:nvCxnSpPr>
          <p:spPr bwMode="auto">
            <a:xfrm flipV="1">
              <a:off x="1752600" y="3124200"/>
              <a:ext cx="4572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5" name="Freihandform 204"/>
            <p:cNvSpPr/>
            <p:nvPr/>
          </p:nvSpPr>
          <p:spPr bwMode="auto">
            <a:xfrm>
              <a:off x="2209800" y="2819400"/>
              <a:ext cx="685800" cy="304800"/>
            </a:xfrm>
            <a:custGeom>
              <a:avLst/>
              <a:gdLst>
                <a:gd name="connsiteX0" fmla="*/ 0 w 685800"/>
                <a:gd name="connsiteY0" fmla="*/ 292100 h 292100"/>
                <a:gd name="connsiteX1" fmla="*/ 381000 w 685800"/>
                <a:gd name="connsiteY1" fmla="*/ 50800 h 292100"/>
                <a:gd name="connsiteX2" fmla="*/ 685800 w 685800"/>
                <a:gd name="connsiteY2" fmla="*/ 0 h 29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5800" h="292100">
                  <a:moveTo>
                    <a:pt x="0" y="292100"/>
                  </a:moveTo>
                  <a:cubicBezTo>
                    <a:pt x="133350" y="195791"/>
                    <a:pt x="266700" y="99483"/>
                    <a:pt x="381000" y="50800"/>
                  </a:cubicBezTo>
                  <a:cubicBezTo>
                    <a:pt x="495300" y="2117"/>
                    <a:pt x="590550" y="1058"/>
                    <a:pt x="6858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6" name="Gruppieren 205"/>
          <p:cNvGrpSpPr/>
          <p:nvPr/>
        </p:nvGrpSpPr>
        <p:grpSpPr>
          <a:xfrm>
            <a:off x="1600200" y="4419600"/>
            <a:ext cx="762000" cy="304800"/>
            <a:chOff x="1752600" y="2819400"/>
            <a:chExt cx="1143000" cy="762000"/>
          </a:xfrm>
        </p:grpSpPr>
        <p:cxnSp>
          <p:nvCxnSpPr>
            <p:cNvPr id="207" name="Gerade Verbindung 206"/>
            <p:cNvCxnSpPr/>
            <p:nvPr/>
          </p:nvCxnSpPr>
          <p:spPr bwMode="auto">
            <a:xfrm flipV="1">
              <a:off x="1752600" y="3124200"/>
              <a:ext cx="457200" cy="457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Freihandform 207"/>
            <p:cNvSpPr/>
            <p:nvPr/>
          </p:nvSpPr>
          <p:spPr bwMode="auto">
            <a:xfrm>
              <a:off x="2209800" y="2819400"/>
              <a:ext cx="685800" cy="304800"/>
            </a:xfrm>
            <a:custGeom>
              <a:avLst/>
              <a:gdLst>
                <a:gd name="connsiteX0" fmla="*/ 0 w 685800"/>
                <a:gd name="connsiteY0" fmla="*/ 292100 h 292100"/>
                <a:gd name="connsiteX1" fmla="*/ 381000 w 685800"/>
                <a:gd name="connsiteY1" fmla="*/ 50800 h 292100"/>
                <a:gd name="connsiteX2" fmla="*/ 685800 w 685800"/>
                <a:gd name="connsiteY2" fmla="*/ 0 h 292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685800" h="292100">
                  <a:moveTo>
                    <a:pt x="0" y="292100"/>
                  </a:moveTo>
                  <a:cubicBezTo>
                    <a:pt x="133350" y="195791"/>
                    <a:pt x="266700" y="99483"/>
                    <a:pt x="381000" y="50800"/>
                  </a:cubicBezTo>
                  <a:cubicBezTo>
                    <a:pt x="495300" y="2117"/>
                    <a:pt x="590550" y="1058"/>
                    <a:pt x="685800" y="0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209" name="Textfeld 208"/>
          <p:cNvSpPr txBox="1"/>
          <p:nvPr/>
        </p:nvSpPr>
        <p:spPr>
          <a:xfrm>
            <a:off x="3048000" y="3733800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Vgs-Vth</a:t>
            </a:r>
            <a:r>
              <a:rPr lang="de-DE" dirty="0" smtClean="0"/>
              <a:t> = 200mV</a:t>
            </a:r>
            <a:endParaRPr lang="de-DE" dirty="0"/>
          </a:p>
        </p:txBody>
      </p:sp>
      <p:sp>
        <p:nvSpPr>
          <p:cNvPr id="210" name="Textfeld 209"/>
          <p:cNvSpPr txBox="1"/>
          <p:nvPr/>
        </p:nvSpPr>
        <p:spPr>
          <a:xfrm>
            <a:off x="3276600" y="2771001"/>
            <a:ext cx="13933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Vgs-Vth</a:t>
            </a:r>
            <a:r>
              <a:rPr lang="de-DE" dirty="0" smtClean="0"/>
              <a:t> = 300mV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3276600" y="2438400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Sättigung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1066800" y="4953000"/>
            <a:ext cx="1111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Linearbereich</a:t>
            </a:r>
            <a:endParaRPr lang="de-DE" dirty="0"/>
          </a:p>
        </p:txBody>
      </p:sp>
      <p:sp>
        <p:nvSpPr>
          <p:cNvPr id="213" name="Textfeld 212"/>
          <p:cNvSpPr txBox="1"/>
          <p:nvPr/>
        </p:nvSpPr>
        <p:spPr>
          <a:xfrm>
            <a:off x="1676400" y="2438400"/>
            <a:ext cx="12609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Trioden-Bereich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V="1">
            <a:off x="1981200" y="29718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 flipV="1">
            <a:off x="1600200" y="29718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>
            <a:off x="1600200" y="4876800"/>
            <a:ext cx="381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mit Pfeil 214"/>
          <p:cNvCxnSpPr/>
          <p:nvPr/>
        </p:nvCxnSpPr>
        <p:spPr bwMode="auto">
          <a:xfrm>
            <a:off x="1600200" y="2743200"/>
            <a:ext cx="1447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mit Pfeil 215"/>
          <p:cNvCxnSpPr/>
          <p:nvPr/>
        </p:nvCxnSpPr>
        <p:spPr bwMode="auto">
          <a:xfrm>
            <a:off x="3124200" y="2743200"/>
            <a:ext cx="1447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Line 63"/>
          <p:cNvSpPr>
            <a:spLocks noChangeShapeType="1"/>
          </p:cNvSpPr>
          <p:nvPr/>
        </p:nvSpPr>
        <p:spPr bwMode="auto">
          <a:xfrm>
            <a:off x="6400800" y="3048000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Ellipse 7"/>
          <p:cNvSpPr/>
          <p:nvPr/>
        </p:nvSpPr>
        <p:spPr bwMode="auto">
          <a:xfrm>
            <a:off x="6858000" y="32004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Ellipse 64"/>
          <p:cNvSpPr/>
          <p:nvPr/>
        </p:nvSpPr>
        <p:spPr bwMode="auto">
          <a:xfrm>
            <a:off x="6858000" y="3352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>
            <a:stCxn id="65" idx="4"/>
          </p:cNvCxnSpPr>
          <p:nvPr/>
        </p:nvCxnSpPr>
        <p:spPr bwMode="auto">
          <a:xfrm>
            <a:off x="7010400" y="3657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7010400" y="3048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7010400" y="3048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7010400" y="3810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Line 32"/>
          <p:cNvSpPr>
            <a:spLocks noChangeShapeType="1"/>
          </p:cNvSpPr>
          <p:nvPr/>
        </p:nvSpPr>
        <p:spPr bwMode="auto">
          <a:xfrm>
            <a:off x="6400800" y="3810000"/>
            <a:ext cx="214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5" name="Textfeld 74"/>
          <p:cNvSpPr txBox="1"/>
          <p:nvPr/>
        </p:nvSpPr>
        <p:spPr>
          <a:xfrm>
            <a:off x="6248400" y="30480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7099540" y="3048000"/>
            <a:ext cx="7280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I=f(</a:t>
            </a:r>
            <a:r>
              <a:rPr lang="de-DE" dirty="0" err="1" smtClean="0"/>
              <a:t>Vgs</a:t>
            </a:r>
            <a:r>
              <a:rPr lang="de-DE" dirty="0" smtClean="0"/>
              <a:t>)</a:t>
            </a:r>
            <a:endParaRPr lang="de-DE" dirty="0"/>
          </a:p>
        </p:txBody>
      </p:sp>
      <p:cxnSp>
        <p:nvCxnSpPr>
          <p:cNvPr id="19" name="Gerade Verbindung mit Pfeil 18"/>
          <p:cNvCxnSpPr/>
          <p:nvPr/>
        </p:nvCxnSpPr>
        <p:spPr bwMode="auto">
          <a:xfrm flipH="1">
            <a:off x="5257800" y="30480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 flipH="1">
            <a:off x="3048000" y="1752600"/>
            <a:ext cx="68580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3370517"/>
              </p:ext>
            </p:extLst>
          </p:nvPr>
        </p:nvGraphicFramePr>
        <p:xfrm>
          <a:off x="3733800" y="1752600"/>
          <a:ext cx="30035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80" name="Formel" r:id="rId4" imgW="1752480" imgH="393480" progId="Equation.3">
                  <p:embed/>
                </p:oleObj>
              </mc:Choice>
              <mc:Fallback>
                <p:oleObj name="Formel" r:id="rId4" imgW="1752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752600"/>
                        <a:ext cx="300355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Textfeld 80"/>
          <p:cNvSpPr txBox="1"/>
          <p:nvPr/>
        </p:nvSpPr>
        <p:spPr>
          <a:xfrm>
            <a:off x="2895600" y="4876800"/>
            <a:ext cx="11721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Vds</a:t>
            </a:r>
            <a:r>
              <a:rPr lang="de-DE" dirty="0" smtClean="0"/>
              <a:t> = </a:t>
            </a:r>
            <a:r>
              <a:rPr lang="de-DE" dirty="0" err="1" smtClean="0"/>
              <a:t>Vgs-Vth</a:t>
            </a:r>
            <a:endParaRPr lang="de-DE" dirty="0"/>
          </a:p>
        </p:txBody>
      </p:sp>
      <p:cxnSp>
        <p:nvCxnSpPr>
          <p:cNvPr id="82" name="Gerade Verbindung mit Pfeil 81"/>
          <p:cNvCxnSpPr/>
          <p:nvPr/>
        </p:nvCxnSpPr>
        <p:spPr bwMode="auto">
          <a:xfrm flipH="1" flipV="1">
            <a:off x="2286000" y="4495800"/>
            <a:ext cx="60960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6745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/>
              <a:t>Idssat</a:t>
            </a:r>
            <a:r>
              <a:rPr lang="de-DE" sz="2000" dirty="0"/>
              <a:t> (</a:t>
            </a:r>
            <a:r>
              <a:rPr lang="de-DE" sz="2000" dirty="0" err="1"/>
              <a:t>Vgs</a:t>
            </a:r>
            <a:r>
              <a:rPr lang="de-DE" sz="2000" dirty="0"/>
              <a:t>) Kennlinie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…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cxnSp>
        <p:nvCxnSpPr>
          <p:cNvPr id="141" name="Gerade Verbindung mit Pfeil 140"/>
          <p:cNvCxnSpPr/>
          <p:nvPr/>
        </p:nvCxnSpPr>
        <p:spPr bwMode="auto">
          <a:xfrm>
            <a:off x="1600200" y="47244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mit Pfeil 141"/>
          <p:cNvCxnSpPr/>
          <p:nvPr/>
        </p:nvCxnSpPr>
        <p:spPr bwMode="auto">
          <a:xfrm flipV="1">
            <a:off x="1600200" y="27432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feld 148"/>
          <p:cNvSpPr txBox="1"/>
          <p:nvPr/>
        </p:nvSpPr>
        <p:spPr>
          <a:xfrm>
            <a:off x="4685928" y="4724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1219200" y="2895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2" name="Bogen 1"/>
          <p:cNvSpPr/>
          <p:nvPr/>
        </p:nvSpPr>
        <p:spPr bwMode="auto">
          <a:xfrm rot="5400000">
            <a:off x="266700" y="1333500"/>
            <a:ext cx="3962400" cy="2819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1600200" y="29718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08841"/>
              </p:ext>
            </p:extLst>
          </p:nvPr>
        </p:nvGraphicFramePr>
        <p:xfrm>
          <a:off x="3810000" y="2362200"/>
          <a:ext cx="3003550" cy="67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405" name="Formel" r:id="rId4" imgW="1752480" imgH="393480" progId="Equation.3">
                  <p:embed/>
                </p:oleObj>
              </mc:Choice>
              <mc:Fallback>
                <p:oleObj name="Formel" r:id="rId4" imgW="17524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362200"/>
                        <a:ext cx="3003550" cy="674688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Gerade Verbindung 7"/>
          <p:cNvCxnSpPr/>
          <p:nvPr/>
        </p:nvCxnSpPr>
        <p:spPr bwMode="auto">
          <a:xfrm>
            <a:off x="2362200" y="4419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2379032" y="487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931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err="1" smtClean="0"/>
              <a:t>Gm</a:t>
            </a:r>
            <a:r>
              <a:rPr lang="de-DE" sz="2000" dirty="0" smtClean="0"/>
              <a:t> - </a:t>
            </a:r>
            <a:r>
              <a:rPr lang="de-DE" sz="2000" dirty="0" err="1" smtClean="0"/>
              <a:t>Transkonduktanz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Die Eingangskennlinie wird </a:t>
            </a:r>
            <a:r>
              <a:rPr lang="de-DE" sz="1400" dirty="0" smtClean="0"/>
              <a:t>im </a:t>
            </a:r>
            <a:r>
              <a:rPr lang="de-DE" sz="1400" dirty="0"/>
              <a:t>Bereich um den Arbeitspunkt </a:t>
            </a:r>
            <a:r>
              <a:rPr lang="de-DE" sz="1400" dirty="0" err="1"/>
              <a:t>linearisiert</a:t>
            </a:r>
            <a:r>
              <a:rPr lang="de-DE" sz="1400" dirty="0"/>
              <a:t> </a:t>
            </a:r>
            <a:r>
              <a:rPr lang="de-DE" sz="1400" dirty="0" smtClean="0"/>
              <a:t>-&gt; Kleinsignalmodell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cxnSp>
        <p:nvCxnSpPr>
          <p:cNvPr id="141" name="Gerade Verbindung mit Pfeil 140"/>
          <p:cNvCxnSpPr/>
          <p:nvPr/>
        </p:nvCxnSpPr>
        <p:spPr bwMode="auto">
          <a:xfrm>
            <a:off x="1600200" y="4724400"/>
            <a:ext cx="3886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mit Pfeil 141"/>
          <p:cNvCxnSpPr/>
          <p:nvPr/>
        </p:nvCxnSpPr>
        <p:spPr bwMode="auto">
          <a:xfrm flipV="1">
            <a:off x="1600200" y="27432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9" name="Textfeld 148"/>
          <p:cNvSpPr txBox="1"/>
          <p:nvPr/>
        </p:nvSpPr>
        <p:spPr>
          <a:xfrm>
            <a:off x="4685928" y="4724400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156" name="Textfeld 155"/>
          <p:cNvSpPr txBox="1"/>
          <p:nvPr/>
        </p:nvSpPr>
        <p:spPr>
          <a:xfrm>
            <a:off x="1219200" y="2895600"/>
            <a:ext cx="3898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Ids</a:t>
            </a:r>
            <a:endParaRPr lang="de-DE" dirty="0"/>
          </a:p>
        </p:txBody>
      </p:sp>
      <p:sp>
        <p:nvSpPr>
          <p:cNvPr id="2" name="Bogen 1"/>
          <p:cNvSpPr/>
          <p:nvPr/>
        </p:nvSpPr>
        <p:spPr bwMode="auto">
          <a:xfrm rot="5400000">
            <a:off x="266700" y="1333500"/>
            <a:ext cx="3962400" cy="28194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213"/>
          <p:cNvCxnSpPr/>
          <p:nvPr/>
        </p:nvCxnSpPr>
        <p:spPr bwMode="auto">
          <a:xfrm flipV="1">
            <a:off x="1600200" y="29718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2362200" y="4419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2379032" y="4876800"/>
            <a:ext cx="4154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Vth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 flipH="1">
            <a:off x="3352800" y="3048000"/>
            <a:ext cx="60960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912223"/>
              </p:ext>
            </p:extLst>
          </p:nvPr>
        </p:nvGraphicFramePr>
        <p:xfrm>
          <a:off x="4114800" y="3276600"/>
          <a:ext cx="12842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29" name="Formel" r:id="rId4" imgW="749160" imgH="444240" progId="Equation.3">
                  <p:embed/>
                </p:oleObj>
              </mc:Choice>
              <mc:Fallback>
                <p:oleObj name="Formel" r:id="rId4" imgW="749160" imgH="444240" progId="Equation.3">
                  <p:embed/>
                  <p:pic>
                    <p:nvPicPr>
                      <p:cNvPr id="0" name="Objek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276600"/>
                        <a:ext cx="1284288" cy="762000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Gerade Verbindung 24"/>
          <p:cNvCxnSpPr/>
          <p:nvPr/>
        </p:nvCxnSpPr>
        <p:spPr bwMode="auto">
          <a:xfrm rot="10800000" flipH="1">
            <a:off x="2743200" y="3962400"/>
            <a:ext cx="60960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Line 63"/>
          <p:cNvSpPr>
            <a:spLocks noChangeShapeType="1"/>
          </p:cNvSpPr>
          <p:nvPr/>
        </p:nvSpPr>
        <p:spPr bwMode="auto">
          <a:xfrm>
            <a:off x="6553200" y="3962400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Ellipse 16"/>
          <p:cNvSpPr/>
          <p:nvPr/>
        </p:nvSpPr>
        <p:spPr bwMode="auto">
          <a:xfrm>
            <a:off x="7010400" y="41148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Ellipse 17"/>
          <p:cNvSpPr/>
          <p:nvPr/>
        </p:nvSpPr>
        <p:spPr bwMode="auto">
          <a:xfrm>
            <a:off x="7010400" y="4267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>
            <a:stCxn id="18" idx="4"/>
          </p:cNvCxnSpPr>
          <p:nvPr/>
        </p:nvCxnSpPr>
        <p:spPr bwMode="auto">
          <a:xfrm>
            <a:off x="7162800" y="4572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71628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162800" y="3962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7162800" y="47244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6553200" y="4724400"/>
            <a:ext cx="609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" name="Textfeld 23"/>
          <p:cNvSpPr txBox="1"/>
          <p:nvPr/>
        </p:nvSpPr>
        <p:spPr>
          <a:xfrm>
            <a:off x="6400800" y="4191000"/>
            <a:ext cx="423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7321236" y="3962400"/>
            <a:ext cx="1027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 = </a:t>
            </a:r>
            <a:r>
              <a:rPr lang="de-DE" dirty="0" err="1" smtClean="0"/>
              <a:t>gm</a:t>
            </a:r>
            <a:r>
              <a:rPr lang="de-DE" dirty="0" smtClean="0"/>
              <a:t> * </a:t>
            </a:r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553200" y="39624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30" name="Textfeld 29"/>
          <p:cNvSpPr txBox="1"/>
          <p:nvPr/>
        </p:nvSpPr>
        <p:spPr>
          <a:xfrm>
            <a:off x="6572436" y="44196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>
            <a:off x="7239000" y="39624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Line 63"/>
          <p:cNvSpPr>
            <a:spLocks noChangeShapeType="1"/>
          </p:cNvSpPr>
          <p:nvPr/>
        </p:nvSpPr>
        <p:spPr bwMode="auto">
          <a:xfrm>
            <a:off x="5943600" y="6324600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5" name="Ellipse 34"/>
          <p:cNvSpPr/>
          <p:nvPr/>
        </p:nvSpPr>
        <p:spPr bwMode="auto">
          <a:xfrm>
            <a:off x="7010400" y="54102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7010400" y="5562600"/>
            <a:ext cx="304800" cy="304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>
            <a:stCxn id="36" idx="4"/>
          </p:cNvCxnSpPr>
          <p:nvPr/>
        </p:nvCxnSpPr>
        <p:spPr bwMode="auto">
          <a:xfrm>
            <a:off x="7162800" y="5867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7162800" y="5257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7162800" y="5257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7162800" y="6019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Line 32"/>
          <p:cNvSpPr>
            <a:spLocks noChangeShapeType="1"/>
          </p:cNvSpPr>
          <p:nvPr/>
        </p:nvSpPr>
        <p:spPr bwMode="auto">
          <a:xfrm>
            <a:off x="6553200" y="6019800"/>
            <a:ext cx="6096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3" name="Textfeld 42"/>
          <p:cNvSpPr txBox="1"/>
          <p:nvPr/>
        </p:nvSpPr>
        <p:spPr>
          <a:xfrm>
            <a:off x="6400800" y="5486400"/>
            <a:ext cx="4235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vgs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6019800" y="6019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6572436" y="5715000"/>
            <a:ext cx="2359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</a:t>
            </a:r>
            <a:endParaRPr lang="de-DE" dirty="0"/>
          </a:p>
        </p:txBody>
      </p:sp>
      <p:cxnSp>
        <p:nvCxnSpPr>
          <p:cNvPr id="46" name="Gerade Verbindung mit Pfeil 45"/>
          <p:cNvCxnSpPr/>
          <p:nvPr/>
        </p:nvCxnSpPr>
        <p:spPr bwMode="auto">
          <a:xfrm rot="10800000" flipH="1">
            <a:off x="7239000" y="52578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feld 46"/>
          <p:cNvSpPr txBox="1"/>
          <p:nvPr/>
        </p:nvSpPr>
        <p:spPr>
          <a:xfrm>
            <a:off x="7315200" y="5257800"/>
            <a:ext cx="10278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 = </a:t>
            </a:r>
            <a:r>
              <a:rPr lang="de-DE" dirty="0" err="1" smtClean="0"/>
              <a:t>gm</a:t>
            </a:r>
            <a:r>
              <a:rPr lang="de-DE" dirty="0" smtClean="0"/>
              <a:t> * </a:t>
            </a:r>
            <a:r>
              <a:rPr lang="de-DE" dirty="0" err="1" smtClean="0"/>
              <a:t>vgs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827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Warum brauchen wir NMOS und </a:t>
            </a:r>
            <a:r>
              <a:rPr lang="de-DE" sz="2000" dirty="0" smtClean="0"/>
              <a:t>PMOS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NMOS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86" name="Gerade Verbindung 185"/>
          <p:cNvCxnSpPr/>
          <p:nvPr/>
        </p:nvCxnSpPr>
        <p:spPr bwMode="auto">
          <a:xfrm flipH="1"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27432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25908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590800" y="4724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5908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1336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 rot="16200000" flipH="1">
            <a:off x="3505200" y="152400"/>
            <a:ext cx="3886200" cy="2819400"/>
          </a:xfrm>
          <a:prstGeom prst="arc">
            <a:avLst>
              <a:gd name="adj1" fmla="val 18299521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 flipH="1">
            <a:off x="3429000" y="2438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0" name="Gruppieren 29"/>
          <p:cNvGrpSpPr/>
          <p:nvPr/>
        </p:nvGrpSpPr>
        <p:grpSpPr>
          <a:xfrm>
            <a:off x="1600200" y="3200400"/>
            <a:ext cx="533400" cy="762000"/>
            <a:chOff x="1600200" y="4419600"/>
            <a:chExt cx="533400" cy="762000"/>
          </a:xfrm>
        </p:grpSpPr>
        <p:sp>
          <p:nvSpPr>
            <p:cNvPr id="3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3962400"/>
            <a:ext cx="1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 flipH="1">
            <a:off x="1981200" y="3200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Gleichschenkliges Dreieck 16"/>
          <p:cNvSpPr/>
          <p:nvPr/>
        </p:nvSpPr>
        <p:spPr bwMode="auto">
          <a:xfrm flipV="1">
            <a:off x="1981200" y="51816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Gleichschenkliges Dreieck 42"/>
          <p:cNvSpPr/>
          <p:nvPr/>
        </p:nvSpPr>
        <p:spPr bwMode="auto">
          <a:xfrm flipV="1">
            <a:off x="2590800" y="51816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Bogen 43"/>
          <p:cNvSpPr/>
          <p:nvPr/>
        </p:nvSpPr>
        <p:spPr bwMode="auto">
          <a:xfrm rot="5400000" flipH="1" flipV="1">
            <a:off x="5105400" y="2895600"/>
            <a:ext cx="3200400" cy="2895600"/>
          </a:xfrm>
          <a:prstGeom prst="arc">
            <a:avLst>
              <a:gd name="adj1" fmla="val 18299521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 flipH="1">
            <a:off x="6705600" y="2743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3429000" y="3505200"/>
            <a:ext cx="457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 flipV="1">
            <a:off x="3429000" y="16002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810000" y="2743200"/>
            <a:ext cx="3733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3810000" y="2438400"/>
            <a:ext cx="3733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620000" y="3505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132273" y="17526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Vc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429000" y="2133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1828800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9305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2000" dirty="0"/>
              <a:t>Warum brauchen wir NMOS und </a:t>
            </a:r>
            <a:r>
              <a:rPr lang="de-DE" sz="2000" dirty="0" smtClean="0"/>
              <a:t>PMOS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PMOS</a:t>
            </a:r>
            <a:endParaRPr lang="de-DE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grpSp>
        <p:nvGrpSpPr>
          <p:cNvPr id="14" name="Gruppieren 13"/>
          <p:cNvGrpSpPr/>
          <p:nvPr/>
        </p:nvGrpSpPr>
        <p:grpSpPr>
          <a:xfrm>
            <a:off x="1600200" y="4419600"/>
            <a:ext cx="533400" cy="762000"/>
            <a:chOff x="1600200" y="4419600"/>
            <a:chExt cx="533400" cy="762000"/>
          </a:xfrm>
        </p:grpSpPr>
        <p:sp>
          <p:nvSpPr>
            <p:cNvPr id="14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86" name="Gerade Verbindung 185"/>
          <p:cNvCxnSpPr/>
          <p:nvPr/>
        </p:nvCxnSpPr>
        <p:spPr bwMode="auto">
          <a:xfrm flipH="1">
            <a:off x="19812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27432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25908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590800" y="4724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743200" y="4724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 flipH="1">
            <a:off x="2590800" y="5181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133600" y="4191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 rot="16200000" flipH="1">
            <a:off x="3505200" y="152400"/>
            <a:ext cx="3886200" cy="2819400"/>
          </a:xfrm>
          <a:prstGeom prst="arc">
            <a:avLst>
              <a:gd name="adj1" fmla="val 18299521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 flipH="1">
            <a:off x="3429000" y="2438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0" name="Gruppieren 29"/>
          <p:cNvGrpSpPr/>
          <p:nvPr/>
        </p:nvGrpSpPr>
        <p:grpSpPr>
          <a:xfrm>
            <a:off x="1600200" y="3200400"/>
            <a:ext cx="533400" cy="762000"/>
            <a:chOff x="1600200" y="4419600"/>
            <a:chExt cx="533400" cy="762000"/>
          </a:xfrm>
        </p:grpSpPr>
        <p:sp>
          <p:nvSpPr>
            <p:cNvPr id="3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6" name="Gerade Verbindung 15"/>
          <p:cNvCxnSpPr>
            <a:endCxn id="156" idx="1"/>
          </p:cNvCxnSpPr>
          <p:nvPr/>
        </p:nvCxnSpPr>
        <p:spPr bwMode="auto">
          <a:xfrm>
            <a:off x="2133600" y="3962400"/>
            <a:ext cx="1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 flipH="1">
            <a:off x="1981200" y="3200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Gleichschenkliges Dreieck 16"/>
          <p:cNvSpPr/>
          <p:nvPr/>
        </p:nvSpPr>
        <p:spPr bwMode="auto">
          <a:xfrm flipV="1">
            <a:off x="1981200" y="51816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Gleichschenkliges Dreieck 42"/>
          <p:cNvSpPr/>
          <p:nvPr/>
        </p:nvSpPr>
        <p:spPr bwMode="auto">
          <a:xfrm flipV="1">
            <a:off x="2590800" y="51816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mit Pfeil 21"/>
          <p:cNvCxnSpPr/>
          <p:nvPr/>
        </p:nvCxnSpPr>
        <p:spPr bwMode="auto">
          <a:xfrm>
            <a:off x="3429000" y="3505200"/>
            <a:ext cx="457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 flipV="1">
            <a:off x="3429000" y="1600200"/>
            <a:ext cx="0" cy="1905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Gerade Verbindung 51"/>
          <p:cNvCxnSpPr/>
          <p:nvPr/>
        </p:nvCxnSpPr>
        <p:spPr bwMode="auto">
          <a:xfrm>
            <a:off x="3810000" y="2438400"/>
            <a:ext cx="3733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620000" y="3505200"/>
            <a:ext cx="227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132273" y="1752600"/>
            <a:ext cx="3642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Vc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3429000" y="2133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56" name="Textfeld 55"/>
          <p:cNvSpPr txBox="1"/>
          <p:nvPr/>
        </p:nvSpPr>
        <p:spPr>
          <a:xfrm>
            <a:off x="1828800" y="2895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46" name="Bogen 45"/>
          <p:cNvSpPr/>
          <p:nvPr/>
        </p:nvSpPr>
        <p:spPr bwMode="auto">
          <a:xfrm rot="5400000" flipH="1" flipV="1">
            <a:off x="4724400" y="2971800"/>
            <a:ext cx="3886200" cy="2819400"/>
          </a:xfrm>
          <a:prstGeom prst="arc">
            <a:avLst>
              <a:gd name="adj1" fmla="val 18299521"/>
              <a:gd name="adj2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Ellipse 1"/>
          <p:cNvSpPr/>
          <p:nvPr/>
        </p:nvSpPr>
        <p:spPr bwMode="auto">
          <a:xfrm>
            <a:off x="1752600" y="3505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28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860</Words>
  <Application>Microsoft Office PowerPoint</Application>
  <PresentationFormat>Bildschirmpräsentation (4:3)</PresentationFormat>
  <Paragraphs>453</Paragraphs>
  <Slides>39</Slides>
  <Notes>38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39</vt:i4>
      </vt:variant>
    </vt:vector>
  </HeadingPairs>
  <TitlesOfParts>
    <vt:vector size="42" baseType="lpstr">
      <vt:lpstr>SDSSMALL2_2</vt:lpstr>
      <vt:lpstr>Formel</vt:lpstr>
      <vt:lpstr>Graph</vt:lpstr>
      <vt:lpstr>Vorlesung 5</vt:lpstr>
      <vt:lpstr>NMOS und PMOS Kennlinien</vt:lpstr>
      <vt:lpstr>NMOS und PMOS</vt:lpstr>
      <vt:lpstr>Ids (Vds) Kennlinie</vt:lpstr>
      <vt:lpstr>Ids (Vds) Kennlinie</vt:lpstr>
      <vt:lpstr>Idssat (Vgs) Kennlinie</vt:lpstr>
      <vt:lpstr>Gm - Transkonduktanz</vt:lpstr>
      <vt:lpstr>Warum brauchen wir NMOS und PMOS</vt:lpstr>
      <vt:lpstr>Warum brauchen wir NMOS und PMOS</vt:lpstr>
      <vt:lpstr>Warum brauchen wir NMOS und PMOS</vt:lpstr>
      <vt:lpstr>Subthreshold</vt:lpstr>
      <vt:lpstr>Subthreshold</vt:lpstr>
      <vt:lpstr>Subthreshold</vt:lpstr>
      <vt:lpstr>Subthreshold</vt:lpstr>
      <vt:lpstr>Subthreshold</vt:lpstr>
      <vt:lpstr>Subthreshold</vt:lpstr>
      <vt:lpstr>Subthreshold</vt:lpstr>
      <vt:lpstr>Subthreshold</vt:lpstr>
      <vt:lpstr>Subthreshold</vt:lpstr>
      <vt:lpstr>Subthreshold</vt:lpstr>
      <vt:lpstr>Substrateffekt</vt:lpstr>
      <vt:lpstr>Substrateffekt</vt:lpstr>
      <vt:lpstr>Substrateffekt</vt:lpstr>
      <vt:lpstr>Substrateffekt</vt:lpstr>
      <vt:lpstr>Early-Effekt</vt:lpstr>
      <vt:lpstr>Early-Effekt</vt:lpstr>
      <vt:lpstr>Early-Effekt</vt:lpstr>
      <vt:lpstr>Early-Effekt</vt:lpstr>
      <vt:lpstr>Early-Effekt</vt:lpstr>
      <vt:lpstr>Kapazitäten in MOSFET Struktur</vt:lpstr>
      <vt:lpstr>Dynamische Kapazitäten</vt:lpstr>
      <vt:lpstr>Dynamische Kapazität von Raumladungszone</vt:lpstr>
      <vt:lpstr>Dynamische Kapazität von Raumladungszone</vt:lpstr>
      <vt:lpstr>Gate Kapazität</vt:lpstr>
      <vt:lpstr>Gate Kapazität – schwache Inversion</vt:lpstr>
      <vt:lpstr>Gate Kapazität – starke Inversion</vt:lpstr>
      <vt:lpstr>Gate Kapazität – starke Inversion und Vds&gt;Vdssat</vt:lpstr>
      <vt:lpstr>Weitere Kapazitäten</vt:lpstr>
      <vt:lpstr>Kleinsignalmodell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1013</cp:revision>
  <dcterms:created xsi:type="dcterms:W3CDTF">2010-08-30T10:07:17Z</dcterms:created>
  <dcterms:modified xsi:type="dcterms:W3CDTF">2014-11-26T16:31:17Z</dcterms:modified>
</cp:coreProperties>
</file>